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3"/>
  </p:notesMasterIdLst>
  <p:sldIdLst>
    <p:sldId id="256" r:id="rId5"/>
    <p:sldId id="257" r:id="rId6"/>
    <p:sldId id="263" r:id="rId7"/>
    <p:sldId id="305" r:id="rId8"/>
    <p:sldId id="264" r:id="rId9"/>
    <p:sldId id="265" r:id="rId10"/>
    <p:sldId id="268" r:id="rId11"/>
    <p:sldId id="321" r:id="rId12"/>
    <p:sldId id="269" r:id="rId13"/>
    <p:sldId id="270" r:id="rId14"/>
    <p:sldId id="271" r:id="rId15"/>
    <p:sldId id="306" r:id="rId16"/>
    <p:sldId id="307" r:id="rId17"/>
    <p:sldId id="308" r:id="rId18"/>
    <p:sldId id="309" r:id="rId19"/>
    <p:sldId id="310" r:id="rId20"/>
    <p:sldId id="311" r:id="rId21"/>
    <p:sldId id="312" r:id="rId22"/>
    <p:sldId id="313" r:id="rId23"/>
    <p:sldId id="314" r:id="rId24"/>
    <p:sldId id="315" r:id="rId25"/>
    <p:sldId id="282" r:id="rId26"/>
    <p:sldId id="283" r:id="rId27"/>
    <p:sldId id="286" r:id="rId28"/>
    <p:sldId id="288" r:id="rId29"/>
    <p:sldId id="292" r:id="rId30"/>
    <p:sldId id="293" r:id="rId31"/>
    <p:sldId id="294" r:id="rId32"/>
    <p:sldId id="299" r:id="rId33"/>
    <p:sldId id="300" r:id="rId34"/>
    <p:sldId id="301" r:id="rId35"/>
    <p:sldId id="316" r:id="rId36"/>
    <p:sldId id="317" r:id="rId37"/>
    <p:sldId id="322" r:id="rId38"/>
    <p:sldId id="323" r:id="rId39"/>
    <p:sldId id="328" r:id="rId40"/>
    <p:sldId id="332" r:id="rId41"/>
    <p:sldId id="329" r:id="rId42"/>
    <p:sldId id="333" r:id="rId43"/>
    <p:sldId id="330" r:id="rId44"/>
    <p:sldId id="334" r:id="rId45"/>
    <p:sldId id="335" r:id="rId46"/>
    <p:sldId id="336" r:id="rId47"/>
    <p:sldId id="319" r:id="rId48"/>
    <p:sldId id="318" r:id="rId49"/>
    <p:sldId id="296" r:id="rId50"/>
    <p:sldId id="297" r:id="rId51"/>
    <p:sldId id="298" r:id="rId52"/>
  </p:sldIdLst>
  <p:sldSz cx="9144000" cy="5143500" type="screen16x9"/>
  <p:notesSz cx="6858000" cy="9144000"/>
  <p:embeddedFontLst>
    <p:embeddedFont>
      <p:font typeface="Helvetica Neue" panose="02000503000000020004" pitchFamily="2" charset="0"/>
      <p:regular r:id="rId54"/>
      <p:bold r:id="rId55"/>
      <p:italic r:id="rId56"/>
      <p:boldItalic r:id="rId57"/>
    </p:embeddedFont>
    <p:embeddedFont>
      <p:font typeface="Proxima Nova" panose="02000506030000020004" pitchFamily="2"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Light" panose="02000000000000000000" pitchFamily="2" charset="0"/>
      <p:regular r:id="rId66"/>
      <p:bold r:id="rId67"/>
      <p:italic r:id="rId68"/>
      <p:boldItalic r:id="rId69"/>
    </p:embeddedFont>
    <p:embeddedFont>
      <p:font typeface="Roboto Thin" panose="02000000000000000000" pitchFamily="2" charset="0"/>
      <p:regular r:id="rId70"/>
      <p:bold r:id="rId71"/>
      <p:italic r:id="rId72"/>
      <p:boldItalic r:id="rId73"/>
    </p:embeddedFont>
    <p:embeddedFont>
      <p:font typeface="Segoe UI" panose="020B0502040204020203"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40"/>
    <p:restoredTop sz="96296" autoAdjust="0"/>
  </p:normalViewPr>
  <p:slideViewPr>
    <p:cSldViewPr snapToGrid="0">
      <p:cViewPr varScale="1">
        <p:scale>
          <a:sx n="148" d="100"/>
          <a:sy n="148" d="100"/>
        </p:scale>
        <p:origin x="60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8.fntdata"/><Relationship Id="rId82"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9.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3.xml"/><Relationship Id="rId71" Type="http://schemas.openxmlformats.org/officeDocument/2006/relationships/font" Target="fonts/font1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47:41.858"/>
    </inkml:context>
    <inkml:brush xml:id="br0">
      <inkml:brushProperty name="width" value="0.35" units="cm"/>
      <inkml:brushProperty name="height" value="0.35" units="cm"/>
      <inkml:brushProperty name="color" value="#FFFFFF"/>
    </inkml:brush>
  </inkml:definitions>
  <inkml:trace contextRef="#ctx0" brushRef="#br0">9964 83 24575,'-7'1'0,"-1"0"0,1 0 0,0 1 0,0 0 0,-11 6 0,-11 2 0,-15-2 0,1-2 0,-1-3 0,0 0 0,-68-7 0,13 2 0,34 2 0,0-3 0,-108-17 0,104 6 0,-1 4 0,-128-3 0,49 12 0,-161 4 0,210 6 0,-40 2 0,-832-12 0,936-1 0,-39-6 0,-34-2 0,-545 10 0,636 2 0,0 0 0,0 0 0,0 2 0,-19 6 0,18-5 0,-1 0 0,1-1 0,-25 2 0,-134 8 0,-20 3 0,141-12 0,-60-3 0,62-2 0,-69 8 0,9 2 0,-179-6 0,157-6 0,-9-8 0,-2-1 0,-69 0 0,88 2 0,-153 8 0,118 4 0,-365-3 0,498-2 0,-41-6 0,-23-2 0,-62-5 0,157 15 0,-78-6 0,-125 6 0,86 2 0,-143 13 0,179-9 0,-142-8 0,145-7 0,-149-34 0,43 4 0,123 33 0,-1 2 0,-85 5 0,41 1 0,47 1 0,1 3 0,-80 17 0,19-2 0,78-17 0,-52 0 0,57-5 0,1 3 0,-45 7 0,-40 15 0,86-20 0,25-3 0,0-1 0,0 2 0,0-1 0,0 1 0,0 1 0,0 0 0,1 0 0,0 0 0,-1 1 0,-9 7 0,13-8 0,-9 7 0,1 0 0,0 0 0,-15 17 0,24-23 0,1 0 0,-1 1 0,1 0 0,0 0 0,0 0 0,1 0 0,-1 0 0,1 1 0,0-1 0,1 0 0,0 1 0,-1 0 0,1 9 0,1-14 0,-1 1 0,2 0 0,-1-1 0,0 1 0,0 0 0,0-1 0,1 1 0,-1 0 0,1-1 0,-1 1 0,1-1 0,0 1 0,0-1 0,-1 1 0,1-1 0,0 1 0,0-1 0,1 0 0,1 2 0,0 0 0,0-1 0,0 0 0,1 0 0,-1 0 0,1 0 0,-1-1 0,1 1 0,5 0 0,7 2 0,0-2 0,1 0 0,19 0 0,-30-2 0,21 1 0,-2-1 0,0 2 0,0 0 0,-1 1 0,42 12 0,-28-5 0,0-1 0,1-2 0,74 5 0,123-12 0,-107-2 0,128 22 0,8-1 0,-70-20-1365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482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081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 BUT SHOULD BE UPDATED REGULARLY</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link your evidence to each of the Intended Learning Outcomes of this block.</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b4f495656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b4f495656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lvl="0" indent="0" algn="l" rtl="0">
              <a:spcBef>
                <a:spcPts val="0"/>
              </a:spcBef>
              <a:spcAft>
                <a:spcPts val="0"/>
              </a:spcAft>
              <a:buNone/>
            </a:pPr>
            <a:endParaRPr dirty="0"/>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dirty="0"/>
              <a:t>(Some reflection is almost always a good idea as it provides the foundation for Section C.)</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602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194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720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p>
          <a:p>
            <a:pPr marL="0" lvl="0" indent="0" algn="l" rtl="0">
              <a:spcBef>
                <a:spcPts val="0"/>
              </a:spcBef>
              <a:spcAft>
                <a:spcPts val="0"/>
              </a:spcAft>
              <a:buNone/>
            </a:pPr>
            <a:endParaRPr/>
          </a:p>
          <a:p>
            <a:pPr marL="0" lvl="0" indent="0" algn="l" rtl="0">
              <a:spcBef>
                <a:spcPts val="0"/>
              </a:spcBef>
              <a:spcAft>
                <a:spcPts val="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endParaRPr lang="en"/>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a:t>
            </a:r>
          </a:p>
          <a:p>
            <a:pPr marL="0" lvl="0" indent="0" algn="l" rtl="0">
              <a:spcBef>
                <a:spcPts val="0"/>
              </a:spcBef>
              <a:spcAft>
                <a:spcPts val="0"/>
              </a:spcAft>
              <a:buNone/>
            </a:pPr>
            <a:endParaRPr lang="en"/>
          </a:p>
          <a:p>
            <a:pPr marL="0" lvl="0" indent="0" algn="l" rtl="0">
              <a:spcBef>
                <a:spcPts val="0"/>
              </a:spcBef>
              <a:spcAft>
                <a:spcPts val="0"/>
              </a:spcAft>
              <a:buNone/>
            </a:pPr>
            <a:r>
              <a:rPr lang="en"/>
              <a:t>Note: some of the required information may be captured in production documents such as your work log or peer reviews. 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17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redaUniversityADSAI/2023-24a-fai1-adsai-dariavladutu236578/blob/main/Exercises/VladutuDaria_GitHubExercis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github.com/BredaUniversityADSAI/2023-24a-fai1-adsai-dariavladutu236578/blob/main/Deliverables/Iris%20Recognition%20.pdf"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redaUniversityADSAI/2023-24a-fai1-adsai-dariavladutu236578/blob/main/Deliverables/DataLab%20prep./236578_VladutuDaria_Week4DataLab1_1.docx"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github.com/BredaUniversityADSAI/2023-24a-fai1-adsai-dariavladutu236578/blob/main/Deliverables/DataLab%20prep./VariablesDataLabPreparation.pbix" TargetMode="External"/><Relationship Id="rId4" Type="http://schemas.openxmlformats.org/officeDocument/2006/relationships/hyperlink" Target="https://github.com/BredaUniversityADSAI/2023-24a-fai1-adsai-dariavladutu236578/blob/main/Exercises/Certificates/Power%20BI%20Certificate.pdf"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redaUniversityADSAI/2023-24a-fai1-adsai-dariavladutu236578/blob/main/Exercises/Certificates/EDA%20in%20Power%20BI%20copy.pdf"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ithub.com/BredaUniversityADSAI/2023-24a-fai1-adsai-dariavladutu236578/blob/main/Exercises/Certificates/CertificateOfCompletion_Learning%20Data%20Science%20Tell%20Stories%20With%20Data.pdf" TargetMode="External"/><Relationship Id="rId4" Type="http://schemas.openxmlformats.org/officeDocument/2006/relationships/hyperlink" Target="https://github.com/BredaUniversityADSAI/2023-24a-fai1-adsai-dariavladutu236578/blob/main/Exercises/Certificates/Data%20Visualisation%20Certificate.pd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redaUniversityADSAI/2023-24a-fai1-adsai-dariavladutu236578/blob/main/Exercises/DataLab%20Preparation%20Week%206%2C%20Lab%20I.jpeg"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github.com/BredaUniversityADSAI/2023-24a-fai1-adsai-dariavladutu236578/blob/main/Exercises/Screenshot%202.png" TargetMode="External"/><Relationship Id="rId4" Type="http://schemas.openxmlformats.org/officeDocument/2006/relationships/hyperlink" Target="https://github.com/BredaUniversityADSAI/2023-24a-fai1-adsai-dariavladutu236578/blob/main/Exercises/CodingBat.pn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redaUniversityADSAI/2023-24a-fai1-adsai-dariavladutu236578/blob/main/Exercises/Leetcoat.png"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hyperlink" Target="https://github.com/BredaUniversityADSAI/2023-24a-fai1-adsai-dariavladutu236578/blob/main/Deliverables/Python%20Exam.png" TargetMode="External"/><Relationship Id="rId4" Type="http://schemas.openxmlformats.org/officeDocument/2006/relationships/hyperlink" Target="https://github.com/BredaUniversityADSAI/2023-24a-fai1-adsai-dariavladutu236578/blob/main/Exercises/Screenshot%204.pn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redaUniversityADSAI/2023-24a-fai1-adsai-dariavladutu236578/blob/main/Deliverables/SDG%20Dashboard%20(1).pbix"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github.com/BredaUniversityADSAI/2023-24a-fai1-adsai-dariavladutu236578/blob/main/Deliverables/Student%20Template.pbix"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BredaUniversityADSAI/2023-24a-fai1-adsai-dariavladutu236578/blob/main/Exercises/._VladutuDaria_GitHubExercise" TargetMode="External"/><Relationship Id="rId3" Type="http://schemas.openxmlformats.org/officeDocument/2006/relationships/image" Target="../media/image5.png"/><Relationship Id="rId7" Type="http://schemas.openxmlformats.org/officeDocument/2006/relationships/hyperlink" Target="https://github.com/BredaUniversityADSAI/2023-24a-fai1-adsai-dariavladutu236578/blob/main/Deliverables/DataLab%20prep./._236578_VladutuDaria_Week4DataLab1_1.docx"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hyperlink" Target="https://github.com/BredaUniversityADSAI/2023-24a-fai1-adsai-dariavladutu236578/blob/main/Deliverables/236578_Work%20Log%202023-24A%20ADS_AI.xlsx" TargetMode="Externa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github.com/BredaUniversityADSAI/2023-24a-fai1-adsai-dariavladutu236578/blob/main/Deliverables/Learning%20Log%202023-24A%20ADS_AI%20%5BAuto-saved%5D.pptx" TargetMode="Externa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s://edubuas-my.sharepoint.com/personal/236578_buas_nl/_layouts/15/stream.aspx?id=%2Fpersonal%2F236578%5Fbuas%5Fnl%2FDocuments%2FAI%20in%20Science%20Fiction%20presentation%2EMOV&amp;referrer=StreamWebApp%2EWeb&amp;referrerScenario=AddressBarCopied%2Eview" TargetMode="External"/><Relationship Id="rId5" Type="http://schemas.openxmlformats.org/officeDocument/2006/relationships/hyperlink" Target="https://github.com/BredaUniversityADSAI/2023-24a-fai1-adsai-dariavladutu236578/blob/main/Deliverables/Iris%20Recognition%20.pdf" TargetMode="Externa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github.com/BredaUniversityADSAI/2023-24a-fai1-adsai-dariavladutu236578/blob/main/Deliverables/Student%20Template.pbix"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github.com/BredaUniversityADSAI/2023-24a-fai1-adsai-dariavladutu236578/tree/main/Deliverables/Datasets%20used%20for%20dashboard" TargetMode="External"/><Relationship Id="rId5" Type="http://schemas.openxmlformats.org/officeDocument/2006/relationships/hyperlink" Target="https://github.com/BredaUniversityADSAI/2023-24a-fai1-adsai-dariavladutu236578/blob/main/Deliverables/SDG%20Dashboard%20FINAL.pbix" TargetMode="Externa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hyperlink" Target="https://github.com/BredaUniversityADSAI/2023-24a-fai1-adsai-dariavladutu236578/blob/main/Deliverables/Student%20Template.pbix" TargetMode="Externa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BredaUniversityADSAI/2023-24a-fai1-adsai-dariavladutu236578/blob/main/Introduction%20to%20Programming%20with%20Python/6.%20Lists.ipynb" TargetMode="External"/><Relationship Id="rId3" Type="http://schemas.openxmlformats.org/officeDocument/2006/relationships/image" Target="../media/image16.png"/><Relationship Id="rId7" Type="http://schemas.openxmlformats.org/officeDocument/2006/relationships/hyperlink" Target="https://github.com/BredaUniversityADSAI/2023-24a-fai1-adsai-dariavladutu236578/blob/main/Deliverables/Python%20Exam.png"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redaUniversityADSAI/2023-24a-fai1-adsai-dariavladutu236578/blob/main/Exercises/VladutuDaria_GitHubExercise"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github.com/BredaUniversityADSAI/2023-24a-fai1-adsai-dariavladutu236578/blob/main/Introduction%20to%20Programming%20with%20Python/2.%20Conditional%20execution.ipynb" TargetMode="External"/><Relationship Id="rId4" Type="http://schemas.openxmlformats.org/officeDocument/2006/relationships/hyperlink" Target="https://github.com/BredaUniversityADSAI/2023-24a-fai1-adsai-dariavladutu236578/blob/main/Introduction%20to%20Programming%20with%20Python/1.%20Variables.ipynb"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lucid.app/lucidspark/41edea95-0500-4d2a-81f9-e3d2a0b9c02c/edit?invitationId=inv_35e62adc-3e83-412b-abef-b3d29d153af6&amp;page=0_0"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app.fobi.io/#/f/haJWhmI"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err="1">
                <a:solidFill>
                  <a:srgbClr val="FFFFFF"/>
                </a:solidFill>
                <a:latin typeface="Roboto"/>
                <a:ea typeface="Roboto"/>
                <a:cs typeface="Roboto"/>
                <a:sym typeface="Roboto"/>
              </a:rPr>
              <a:t>Vlăduțu</a:t>
            </a:r>
            <a:r>
              <a:rPr lang="en" dirty="0">
                <a:solidFill>
                  <a:srgbClr val="FFFFFF"/>
                </a:solidFill>
                <a:latin typeface="Roboto"/>
                <a:ea typeface="Roboto"/>
                <a:cs typeface="Roboto"/>
                <a:sym typeface="Roboto"/>
              </a:rPr>
              <a:t> Daria-Elena»</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«236578»</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«FAI1.P1.-01_2023»</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[photo]</a:t>
            </a:r>
            <a:endParaRPr dirty="0"/>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dirty="0">
                <a:solidFill>
                  <a:srgbClr val="434343"/>
                </a:solidFill>
              </a:rPr>
              <a:t>Learning Log </a:t>
            </a:r>
            <a:endParaRPr sz="1800" dirty="0">
              <a:solidFill>
                <a:srgbClr val="434343"/>
              </a:solidFill>
            </a:endParaRPr>
          </a:p>
          <a:p>
            <a:pPr marL="0" lvl="0" indent="0" algn="l" rtl="0">
              <a:lnSpc>
                <a:spcPct val="104000"/>
              </a:lnSpc>
              <a:spcBef>
                <a:spcPts val="800"/>
              </a:spcBef>
              <a:spcAft>
                <a:spcPts val="800"/>
              </a:spcAft>
              <a:buNone/>
            </a:pPr>
            <a:r>
              <a:rPr lang="en" sz="1800" dirty="0">
                <a:solidFill>
                  <a:srgbClr val="434343"/>
                </a:solidFill>
              </a:rPr>
              <a:t>«2022-2023» «A» </a:t>
            </a:r>
            <a:endParaRPr sz="1800" dirty="0">
              <a:solidFill>
                <a:srgbClr val="434343"/>
              </a:solidFill>
            </a:endParaRP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80000"/>
                </a:solidFill>
                <a:latin typeface="Roboto"/>
                <a:ea typeface="Roboto"/>
                <a:cs typeface="Roboto"/>
                <a:sym typeface="Roboto"/>
              </a:rPr>
              <a:t>Design by Marvin Damstra</a:t>
            </a:r>
            <a:endParaRPr sz="600">
              <a:solidFill>
                <a:srgbClr val="980000"/>
              </a:solidFill>
              <a:latin typeface="Roboto"/>
              <a:ea typeface="Roboto"/>
              <a:cs typeface="Roboto"/>
              <a:sym typeface="Roboto"/>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8F4A5-71E2-A3AC-75A0-523F00D3D561}"/>
                  </a:ext>
                </a:extLst>
              </p14:cNvPr>
              <p14:cNvContentPartPr/>
              <p14:nvPr/>
            </p14:nvContentPartPr>
            <p14:xfrm>
              <a:off x="1955465" y="4528025"/>
              <a:ext cx="3587040" cy="156960"/>
            </p14:xfrm>
          </p:contentPart>
        </mc:Choice>
        <mc:Fallback xmlns="">
          <p:pic>
            <p:nvPicPr>
              <p:cNvPr id="3" name="Ink 2">
                <a:extLst>
                  <a:ext uri="{FF2B5EF4-FFF2-40B4-BE49-F238E27FC236}">
                    <a16:creationId xmlns:a16="http://schemas.microsoft.com/office/drawing/2014/main" id="{3F68F4A5-71E2-A3AC-75A0-523F00D3D561}"/>
                  </a:ext>
                </a:extLst>
              </p:cNvPr>
              <p:cNvPicPr/>
              <p:nvPr/>
            </p:nvPicPr>
            <p:blipFill>
              <a:blip r:embed="rId4"/>
              <a:stretch>
                <a:fillRect/>
              </a:stretch>
            </p:blipFill>
            <p:spPr>
              <a:xfrm>
                <a:off x="1892465" y="4465385"/>
                <a:ext cx="3712680" cy="282600"/>
              </a:xfrm>
              <a:prstGeom prst="rect">
                <a:avLst/>
              </a:prstGeom>
            </p:spPr>
          </p:pic>
        </mc:Fallback>
      </mc:AlternateContent>
      <p:pic>
        <p:nvPicPr>
          <p:cNvPr id="4" name="Picture 3" descr="A person wearing glasses and smiling&#10;&#10;Description automatically generated">
            <a:extLst>
              <a:ext uri="{FF2B5EF4-FFF2-40B4-BE49-F238E27FC236}">
                <a16:creationId xmlns:a16="http://schemas.microsoft.com/office/drawing/2014/main" id="{BFF6EFD1-921E-DF91-1C13-D73D019C9139}"/>
              </a:ext>
            </a:extLst>
          </p:cNvPr>
          <p:cNvPicPr>
            <a:picLocks noChangeAspect="1"/>
          </p:cNvPicPr>
          <p:nvPr/>
        </p:nvPicPr>
        <p:blipFill rotWithShape="1">
          <a:blip r:embed="rId5"/>
          <a:srcRect r="-11719" b="21737"/>
          <a:stretch/>
        </p:blipFill>
        <p:spPr>
          <a:xfrm>
            <a:off x="3694105" y="640075"/>
            <a:ext cx="1755789" cy="1639987"/>
          </a:xfrm>
          <a:prstGeom prst="rect">
            <a:avLst/>
          </a:prstGeom>
        </p:spPr>
      </p:pic>
      <p:sp>
        <p:nvSpPr>
          <p:cNvPr id="2" name="TextBox 1">
            <a:extLst>
              <a:ext uri="{FF2B5EF4-FFF2-40B4-BE49-F238E27FC236}">
                <a16:creationId xmlns:a16="http://schemas.microsoft.com/office/drawing/2014/main" id="{78458E95-1C3D-9EA4-F3C0-D8F766993491}"/>
              </a:ext>
            </a:extLst>
          </p:cNvPr>
          <p:cNvSpPr txBox="1"/>
          <p:nvPr/>
        </p:nvSpPr>
        <p:spPr>
          <a:xfrm>
            <a:off x="7699235" y="363984"/>
            <a:ext cx="1444765" cy="369332"/>
          </a:xfrm>
          <a:prstGeom prst="rect">
            <a:avLst/>
          </a:prstGeom>
          <a:noFill/>
        </p:spPr>
        <p:txBody>
          <a:bodyPr wrap="square" rtlCol="0">
            <a:spAutoFit/>
          </a:bodyPr>
          <a:lstStyle/>
          <a:p>
            <a:r>
              <a:rPr lang="en-RO" sz="1800" dirty="0">
                <a:highlight>
                  <a:srgbClr val="FFFF00"/>
                </a:highlight>
              </a:rPr>
              <a:t>RETAKE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What goal(s) did you set for this week?</a:t>
            </a:r>
          </a:p>
          <a:p>
            <a:pPr marL="640080" lvl="1" indent="-154940">
              <a:spcBef>
                <a:spcPts val="0"/>
              </a:spcBef>
              <a:buChar char="●"/>
            </a:pPr>
            <a:r>
              <a:rPr lang="en" dirty="0">
                <a:solidFill>
                  <a:srgbClr val="000000"/>
                </a:solidFill>
                <a:highlight>
                  <a:srgbClr val="FFFF00"/>
                </a:highlight>
              </a:rPr>
              <a:t>This week I want to finish my presentation by Thursday;</a:t>
            </a:r>
          </a:p>
          <a:p>
            <a:pPr marL="640080" lvl="1" indent="-154940">
              <a:spcBef>
                <a:spcPts val="0"/>
              </a:spcBef>
              <a:buChar char="●"/>
            </a:pPr>
            <a:r>
              <a:rPr lang="en" dirty="0">
                <a:solidFill>
                  <a:srgbClr val="000000"/>
                </a:solidFill>
                <a:highlight>
                  <a:srgbClr val="FFFF00"/>
                </a:highlight>
              </a:rPr>
              <a:t>Journal and meditate more;</a:t>
            </a:r>
          </a:p>
          <a:p>
            <a:pPr marL="640080" lvl="1" indent="-154940">
              <a:spcBef>
                <a:spcPts val="0"/>
              </a:spcBef>
              <a:buChar char="●"/>
            </a:pPr>
            <a:r>
              <a:rPr lang="en" dirty="0">
                <a:solidFill>
                  <a:srgbClr val="000000"/>
                </a:solidFill>
                <a:highlight>
                  <a:srgbClr val="FFFF00"/>
                </a:highlight>
              </a:rPr>
              <a:t>Deepen my python knowledge by doing extra exercises and readings;</a:t>
            </a:r>
          </a:p>
          <a:p>
            <a:pPr marL="640080" lvl="1" indent="-154940">
              <a:spcBef>
                <a:spcPts val="0"/>
              </a:spcBef>
              <a:buChar char="●"/>
            </a:pPr>
            <a:r>
              <a:rPr lang="en" dirty="0">
                <a:solidFill>
                  <a:srgbClr val="000000"/>
                </a:solidFill>
                <a:highlight>
                  <a:srgbClr val="FFFF00"/>
                </a:highlight>
              </a:rPr>
              <a:t>Catch up with any missing work in the weekend</a:t>
            </a:r>
          </a:p>
          <a:p>
            <a:pPr marL="640080" lvl="1" indent="-154940">
              <a:spcBef>
                <a:spcPts val="0"/>
              </a:spcBef>
              <a:buFont typeface="Roboto"/>
              <a:buChar char="●"/>
            </a:pPr>
            <a:r>
              <a:rPr lang="en-GB" dirty="0">
                <a:solidFill>
                  <a:srgbClr val="000000"/>
                </a:solidFill>
                <a:highlight>
                  <a:srgbClr val="FFFF00"/>
                </a:highlight>
              </a:rPr>
              <a:t>Complete all of the quizzes for </a:t>
            </a:r>
            <a:r>
              <a:rPr lang="en-GB" dirty="0" err="1">
                <a:solidFill>
                  <a:srgbClr val="000000"/>
                </a:solidFill>
                <a:highlight>
                  <a:srgbClr val="FFFF00"/>
                </a:highlight>
              </a:rPr>
              <a:t>DataLab</a:t>
            </a:r>
            <a:r>
              <a:rPr lang="en-GB" dirty="0">
                <a:solidFill>
                  <a:srgbClr val="000000"/>
                </a:solidFill>
                <a:highlight>
                  <a:srgbClr val="FFFF00"/>
                </a:highlight>
              </a:rPr>
              <a:t> days before the deadline</a:t>
            </a:r>
            <a:endParaRPr lang="en" dirty="0">
              <a:solidFill>
                <a:srgbClr val="000000"/>
              </a:solidFill>
              <a:highlight>
                <a:srgbClr val="FFFF00"/>
              </a:highlight>
            </a:endParaRPr>
          </a:p>
          <a:p>
            <a:pPr marL="640080" lvl="1" indent="-154940">
              <a:spcBef>
                <a:spcPts val="0"/>
              </a:spcBef>
              <a:buChar char="●"/>
            </a:pP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have you actually been able to do? </a:t>
            </a:r>
          </a:p>
          <a:p>
            <a:pPr marL="640080" lvl="1" indent="-154940">
              <a:spcBef>
                <a:spcPts val="0"/>
              </a:spcBef>
              <a:buChar char="●"/>
            </a:pPr>
            <a:r>
              <a:rPr lang="en" dirty="0">
                <a:solidFill>
                  <a:srgbClr val="000000"/>
                </a:solidFill>
                <a:highlight>
                  <a:srgbClr val="FFFF00"/>
                </a:highlight>
              </a:rPr>
              <a:t>I was able to complete most of my goals for this week, besides the test video recording </a:t>
            </a:r>
            <a:r>
              <a:rPr lang="en" dirty="0" err="1">
                <a:solidFill>
                  <a:srgbClr val="000000"/>
                </a:solidFill>
                <a:highlight>
                  <a:srgbClr val="FFFF00"/>
                </a:highlight>
              </a:rPr>
              <a:t>og</a:t>
            </a:r>
            <a:r>
              <a:rPr lang="en" dirty="0">
                <a:solidFill>
                  <a:srgbClr val="000000"/>
                </a:solidFill>
                <a:highlight>
                  <a:srgbClr val="FFFF00"/>
                </a:highlight>
              </a:rPr>
              <a:t> my “AI in Science Fiction presentation”.</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Showcase the evidence of your progress (production artifacts, short descriptions-links-pictures animated gifs, etc.)</a:t>
            </a:r>
          </a:p>
          <a:p>
            <a:pPr marL="640080" lvl="1" indent="-154940">
              <a:spcBef>
                <a:spcPts val="0"/>
              </a:spcBef>
              <a:buChar char="●"/>
            </a:pPr>
            <a:r>
              <a:rPr lang="en-GB" dirty="0">
                <a:highlight>
                  <a:srgbClr val="FFFF00"/>
                </a:highlight>
                <a:hlinkClick r:id="rId3"/>
              </a:rPr>
              <a:t>https://github.com/BredaUniversityADSAI/2023-24a-fai1-adsai-dariavladutu236578/blob/main/Exercises/VladutuDaria_GitHubExercise</a:t>
            </a:r>
            <a:endParaRPr lang="en-GB" dirty="0">
              <a:highlight>
                <a:srgbClr val="FFFF00"/>
              </a:highlight>
            </a:endParaRPr>
          </a:p>
          <a:p>
            <a:pPr marL="640080" lvl="1" indent="-154940">
              <a:spcBef>
                <a:spcPts val="0"/>
              </a:spcBef>
              <a:buChar char="●"/>
            </a:pPr>
            <a:r>
              <a:rPr lang="en-GB" dirty="0">
                <a:highlight>
                  <a:srgbClr val="FFFF00"/>
                </a:highlight>
                <a:hlinkClick r:id="rId4"/>
              </a:rPr>
              <a:t>https://github.com/BredaUniversityADSAI/2023-24a-fai1-adsai-dariavladutu236578/blob/main/Deliverables/Iris Recognition .pdf</a:t>
            </a:r>
            <a:endParaRPr dirty="0">
              <a:highlight>
                <a:srgbClr val="FFFF00"/>
              </a:highlight>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How did the week go? </a:t>
            </a:r>
          </a:p>
          <a:p>
            <a:pPr marL="640080" lvl="1" indent="-154940">
              <a:spcBef>
                <a:spcPts val="0"/>
              </a:spcBef>
              <a:buChar char="●"/>
            </a:pPr>
            <a:r>
              <a:rPr lang="en" dirty="0">
                <a:solidFill>
                  <a:srgbClr val="000000"/>
                </a:solidFill>
                <a:highlight>
                  <a:srgbClr val="FFFF00"/>
                </a:highlight>
              </a:rPr>
              <a:t>The week was good overall. I was a bit anxious about how the presentation would go, especially because we had to present it in front of the rest of the class.</a:t>
            </a:r>
            <a:endParaRPr lang="en-GB" dirty="0">
              <a:solidFill>
                <a:srgbClr val="000000"/>
              </a:solidFill>
              <a:highlight>
                <a:srgbClr val="FFFF00"/>
              </a:highlight>
            </a:endParaRPr>
          </a:p>
          <a:p>
            <a:pPr marL="182880" lvl="0" indent="-154940" algn="l" rtl="0">
              <a:spcBef>
                <a:spcPts val="0"/>
              </a:spcBef>
              <a:spcAft>
                <a:spcPts val="0"/>
              </a:spcAft>
              <a:buSzPts val="1000"/>
              <a:buChar char="●"/>
            </a:pPr>
            <a:r>
              <a:rPr lang="en-GB" dirty="0">
                <a:solidFill>
                  <a:srgbClr val="000000"/>
                </a:solidFill>
                <a:highlight>
                  <a:srgbClr val="FFFF00"/>
                </a:highlight>
              </a:rPr>
              <a:t>What went well? </a:t>
            </a:r>
          </a:p>
          <a:p>
            <a:pPr marL="640080" lvl="1" indent="-154940">
              <a:spcBef>
                <a:spcPts val="0"/>
              </a:spcBef>
              <a:buChar char="●"/>
            </a:pPr>
            <a:r>
              <a:rPr lang="en-GB" dirty="0">
                <a:solidFill>
                  <a:srgbClr val="000000"/>
                </a:solidFill>
                <a:highlight>
                  <a:srgbClr val="FFFF00"/>
                </a:highlight>
              </a:rPr>
              <a:t>I was pretty confident in my presentation subject (Iris Recognition System using AI),  and was overall excited about what I learned.</a:t>
            </a:r>
          </a:p>
          <a:p>
            <a:pPr marL="640080" lvl="1" indent="-154940">
              <a:spcBef>
                <a:spcPts val="0"/>
              </a:spcBef>
              <a:buChar char="●"/>
            </a:pPr>
            <a:r>
              <a:rPr lang="en-GB" dirty="0">
                <a:solidFill>
                  <a:srgbClr val="000000"/>
                </a:solidFill>
                <a:highlight>
                  <a:srgbClr val="FFFF00"/>
                </a:highlight>
              </a:rPr>
              <a:t>Meditating helped me with my anxiety.</a:t>
            </a:r>
          </a:p>
          <a:p>
            <a:pPr marL="182880" lvl="0" indent="-154940" algn="l" rtl="0">
              <a:spcBef>
                <a:spcPts val="0"/>
              </a:spcBef>
              <a:spcAft>
                <a:spcPts val="0"/>
              </a:spcAft>
              <a:buSzPts val="1000"/>
              <a:buChar char="●"/>
            </a:pPr>
            <a:r>
              <a:rPr lang="en" dirty="0">
                <a:solidFill>
                  <a:srgbClr val="000000"/>
                </a:solidFill>
                <a:highlight>
                  <a:srgbClr val="FFFF00"/>
                </a:highlight>
              </a:rPr>
              <a:t>What didn’t go so well? </a:t>
            </a:r>
          </a:p>
          <a:p>
            <a:pPr marL="640080" lvl="1" indent="-154940">
              <a:spcBef>
                <a:spcPts val="0"/>
              </a:spcBef>
              <a:buChar char="●"/>
            </a:pPr>
            <a:r>
              <a:rPr lang="en" dirty="0">
                <a:solidFill>
                  <a:srgbClr val="000000"/>
                </a:solidFill>
                <a:highlight>
                  <a:srgbClr val="FFFF00"/>
                </a:highlight>
              </a:rPr>
              <a:t>I felt a bit overwhelmed this week.</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 you learn? </a:t>
            </a:r>
          </a:p>
          <a:p>
            <a:pPr marL="640080" lvl="1" indent="-154940">
              <a:spcBef>
                <a:spcPts val="0"/>
              </a:spcBef>
              <a:buChar char="●"/>
            </a:pPr>
            <a:r>
              <a:rPr lang="en" dirty="0">
                <a:solidFill>
                  <a:srgbClr val="000000"/>
                </a:solidFill>
                <a:highlight>
                  <a:srgbClr val="FFFF00"/>
                </a:highlight>
              </a:rPr>
              <a:t>I learned a lot about how iris recognition using Artificial Intelligence works, the components of such a system and </a:t>
            </a:r>
            <a:r>
              <a:rPr lang="en" dirty="0" err="1">
                <a:solidFill>
                  <a:srgbClr val="000000"/>
                </a:solidFill>
                <a:highlight>
                  <a:srgbClr val="FFFF00"/>
                </a:highlight>
              </a:rPr>
              <a:t>wh</a:t>
            </a:r>
            <a:r>
              <a:rPr lang="en-GB" dirty="0">
                <a:solidFill>
                  <a:srgbClr val="000000"/>
                </a:solidFill>
                <a:highlight>
                  <a:srgbClr val="FFFF00"/>
                </a:highlight>
              </a:rPr>
              <a:t>e</a:t>
            </a:r>
            <a:r>
              <a:rPr lang="en" dirty="0">
                <a:solidFill>
                  <a:srgbClr val="000000"/>
                </a:solidFill>
                <a:highlight>
                  <a:srgbClr val="FFFF00"/>
                </a:highlight>
              </a:rPr>
              <a:t>re it is used.</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could be added as an Action point looking forward to next week?</a:t>
            </a:r>
          </a:p>
          <a:p>
            <a:pPr marL="640080" lvl="1" indent="-154940">
              <a:spcBef>
                <a:spcPts val="0"/>
              </a:spcBef>
              <a:buChar char="●"/>
            </a:pPr>
            <a:r>
              <a:rPr lang="en" dirty="0">
                <a:solidFill>
                  <a:srgbClr val="000000"/>
                </a:solidFill>
                <a:highlight>
                  <a:srgbClr val="FFFF00"/>
                </a:highlight>
              </a:rPr>
              <a:t>Putting more time into taking care of myself and uploading my work on time to </a:t>
            </a:r>
            <a:r>
              <a:rPr lang="en" dirty="0" err="1">
                <a:solidFill>
                  <a:srgbClr val="000000"/>
                </a:solidFill>
                <a:highlight>
                  <a:srgbClr val="FFFF00"/>
                </a:highlight>
              </a:rPr>
              <a:t>Github</a:t>
            </a:r>
            <a:r>
              <a:rPr lang="en" dirty="0">
                <a:solidFill>
                  <a:srgbClr val="000000"/>
                </a:solidFill>
                <a:highlight>
                  <a:srgbClr val="FFFF00"/>
                </a:highlight>
              </a:rPr>
              <a:t>.</a:t>
            </a:r>
            <a:endParaRPr dirty="0">
              <a:solidFill>
                <a:srgbClr val="000000"/>
              </a:solidFill>
              <a:highlight>
                <a:srgbClr val="FFFF00"/>
              </a:highlight>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What goal(s) did you set for this week?</a:t>
            </a:r>
          </a:p>
          <a:p>
            <a:pPr marL="640080" lvl="1" indent="-154940">
              <a:spcBef>
                <a:spcPts val="0"/>
              </a:spcBef>
              <a:buChar char="●"/>
            </a:pPr>
            <a:r>
              <a:rPr lang="en" dirty="0">
                <a:solidFill>
                  <a:srgbClr val="000000"/>
                </a:solidFill>
                <a:highlight>
                  <a:srgbClr val="FFFF00"/>
                </a:highlight>
              </a:rPr>
              <a:t>Complete my work log better</a:t>
            </a:r>
          </a:p>
          <a:p>
            <a:pPr marL="640080" lvl="1" indent="-154940">
              <a:spcBef>
                <a:spcPts val="0"/>
              </a:spcBef>
              <a:buChar char="●"/>
            </a:pPr>
            <a:r>
              <a:rPr lang="en" dirty="0">
                <a:solidFill>
                  <a:srgbClr val="000000"/>
                </a:solidFill>
                <a:highlight>
                  <a:srgbClr val="FFFF00"/>
                </a:highlight>
              </a:rPr>
              <a:t>Set up </a:t>
            </a:r>
            <a:r>
              <a:rPr lang="en-GB" dirty="0">
                <a:solidFill>
                  <a:srgbClr val="000000"/>
                </a:solidFill>
                <a:highlight>
                  <a:srgbClr val="FFFF00"/>
                </a:highlight>
              </a:rPr>
              <a:t>a </a:t>
            </a:r>
            <a:r>
              <a:rPr lang="en" dirty="0">
                <a:solidFill>
                  <a:srgbClr val="000000"/>
                </a:solidFill>
                <a:highlight>
                  <a:srgbClr val="FFFF00"/>
                </a:highlight>
              </a:rPr>
              <a:t>virtual machine for Windows on my computer</a:t>
            </a:r>
          </a:p>
          <a:p>
            <a:pPr marL="640080" lvl="1" indent="-154940">
              <a:spcBef>
                <a:spcPts val="0"/>
              </a:spcBef>
              <a:buChar char="●"/>
            </a:pPr>
            <a:r>
              <a:rPr lang="en" dirty="0">
                <a:solidFill>
                  <a:srgbClr val="000000"/>
                </a:solidFill>
                <a:highlight>
                  <a:srgbClr val="FFFF00"/>
                </a:highlight>
              </a:rPr>
              <a:t>Set up </a:t>
            </a:r>
            <a:r>
              <a:rPr lang="en" dirty="0" err="1">
                <a:solidFill>
                  <a:srgbClr val="000000"/>
                </a:solidFill>
                <a:highlight>
                  <a:srgbClr val="FFFF00"/>
                </a:highlight>
              </a:rPr>
              <a:t>PowerBi</a:t>
            </a:r>
            <a:r>
              <a:rPr lang="en" dirty="0">
                <a:solidFill>
                  <a:srgbClr val="000000"/>
                </a:solidFill>
                <a:highlight>
                  <a:srgbClr val="FFFF00"/>
                </a:highlight>
              </a:rPr>
              <a:t> and start doing the course to learn about the usage of the program</a:t>
            </a:r>
          </a:p>
          <a:p>
            <a:pPr marL="640080" lvl="1" indent="-154940">
              <a:spcBef>
                <a:spcPts val="0"/>
              </a:spcBef>
              <a:buChar char="●"/>
            </a:pPr>
            <a:r>
              <a:rPr lang="en" dirty="0">
                <a:solidFill>
                  <a:srgbClr val="000000"/>
                </a:solidFill>
                <a:highlight>
                  <a:srgbClr val="FFFF00"/>
                </a:highlight>
              </a:rPr>
              <a:t>Gather data for research questions</a:t>
            </a:r>
          </a:p>
          <a:p>
            <a:pPr marL="640080" lvl="1" indent="-154940">
              <a:spcBef>
                <a:spcPts val="0"/>
              </a:spcBef>
              <a:buChar char="●"/>
            </a:pPr>
            <a:r>
              <a:rPr lang="en" dirty="0">
                <a:solidFill>
                  <a:srgbClr val="000000"/>
                </a:solidFill>
                <a:highlight>
                  <a:srgbClr val="FFFF00"/>
                </a:highlight>
              </a:rPr>
              <a:t>Revise notebooks 5,6,7, and 8 for Python exam</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have you actually been able to do? </a:t>
            </a:r>
          </a:p>
          <a:p>
            <a:pPr marL="640080" lvl="1" indent="-154940">
              <a:spcBef>
                <a:spcPts val="0"/>
              </a:spcBef>
              <a:buChar char="●"/>
            </a:pPr>
            <a:r>
              <a:rPr lang="en" dirty="0">
                <a:solidFill>
                  <a:srgbClr val="000000"/>
                </a:solidFill>
                <a:highlight>
                  <a:srgbClr val="FFFF00"/>
                </a:highlight>
              </a:rPr>
              <a:t>I managed to revise for the exam and set up my virtual machine for Windows. Additionally, I polished my work log. However, </a:t>
            </a:r>
            <a:r>
              <a:rPr lang="en-GB" dirty="0">
                <a:solidFill>
                  <a:srgbClr val="000000"/>
                </a:solidFill>
                <a:highlight>
                  <a:srgbClr val="FFFF00"/>
                </a:highlight>
              </a:rPr>
              <a:t>I</a:t>
            </a:r>
            <a:r>
              <a:rPr lang="en" dirty="0">
                <a:solidFill>
                  <a:srgbClr val="000000"/>
                </a:solidFill>
                <a:highlight>
                  <a:srgbClr val="FFFF00"/>
                </a:highlight>
              </a:rPr>
              <a:t> could not complete the rest of my tasks due to </a:t>
            </a:r>
            <a:r>
              <a:rPr lang="en" dirty="0" err="1">
                <a:solidFill>
                  <a:srgbClr val="000000"/>
                </a:solidFill>
                <a:highlight>
                  <a:srgbClr val="FFFF00"/>
                </a:highlight>
              </a:rPr>
              <a:t>prioritising</a:t>
            </a:r>
            <a:r>
              <a:rPr lang="en" dirty="0">
                <a:solidFill>
                  <a:srgbClr val="000000"/>
                </a:solidFill>
                <a:highlight>
                  <a:srgbClr val="FFFF00"/>
                </a:highlight>
              </a:rPr>
              <a:t> studying for the exam itself.</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Showcase the evidence of your progress (production artifacts, short descriptions-links-pictures animated gifs, etc.)</a:t>
            </a:r>
          </a:p>
          <a:p>
            <a:pPr marL="640080" lvl="1" indent="-154940">
              <a:spcBef>
                <a:spcPts val="0"/>
              </a:spcBef>
              <a:buChar char="●"/>
            </a:pPr>
            <a:r>
              <a:rPr lang="en-GB" dirty="0">
                <a:highlight>
                  <a:srgbClr val="FFFF00"/>
                </a:highlight>
                <a:hlinkClick r:id="rId3"/>
              </a:rPr>
              <a:t>https://github.com/BredaUniversityADSAI/2023-24a-fai1-adsai-dariavladutu236578/blob/main/Deliverables/DataLab prep./236578_VladutuDaria_Week4DataLab1_1.docx</a:t>
            </a:r>
            <a:endParaRPr lang="en-GB" dirty="0">
              <a:highlight>
                <a:srgbClr val="FFFF00"/>
              </a:highlight>
            </a:endParaRPr>
          </a:p>
          <a:p>
            <a:pPr marL="640080" lvl="1" indent="-154940">
              <a:spcBef>
                <a:spcPts val="0"/>
              </a:spcBef>
              <a:buChar char="●"/>
            </a:pPr>
            <a:r>
              <a:rPr lang="en-GB" dirty="0">
                <a:highlight>
                  <a:srgbClr val="FFFF00"/>
                </a:highlight>
                <a:hlinkClick r:id="rId4"/>
              </a:rPr>
              <a:t>https://github.com/BredaUniversityADSAI/2023-24a-fai1-adsai-dariavladutu236578/blob/main/Exercises/Certificates/Power BI Certificate.pdf</a:t>
            </a:r>
            <a:endParaRPr lang="en-GB" dirty="0">
              <a:highlight>
                <a:srgbClr val="FFFF00"/>
              </a:highlight>
            </a:endParaRPr>
          </a:p>
          <a:p>
            <a:pPr marL="640080" lvl="1" indent="-154940">
              <a:spcBef>
                <a:spcPts val="0"/>
              </a:spcBef>
              <a:buChar char="●"/>
            </a:pPr>
            <a:r>
              <a:rPr lang="en-GB" dirty="0">
                <a:highlight>
                  <a:srgbClr val="FFFF00"/>
                </a:highlight>
                <a:hlinkClick r:id="rId5"/>
              </a:rPr>
              <a:t>https://github.com/BredaUniversityADSAI/2023-24a-fai1-adsai-dariavladutu236578/blob/main/Deliverables/DataLab prep./VariablesDataLabPreparation.pbix</a:t>
            </a:r>
            <a:endParaRPr dirty="0">
              <a:highlight>
                <a:srgbClr val="FFFF00"/>
              </a:highlight>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How did the week go? </a:t>
            </a:r>
          </a:p>
          <a:p>
            <a:pPr marL="640080" lvl="1" indent="-154940">
              <a:spcBef>
                <a:spcPts val="0"/>
              </a:spcBef>
              <a:buChar char="●"/>
            </a:pPr>
            <a:r>
              <a:rPr lang="en" dirty="0">
                <a:solidFill>
                  <a:srgbClr val="000000"/>
                </a:solidFill>
                <a:highlight>
                  <a:srgbClr val="FFFF00"/>
                </a:highlight>
              </a:rPr>
              <a:t>The week went by quite fast due to the workload assigned by the school, as well as by myself to me.</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went well? </a:t>
            </a:r>
          </a:p>
          <a:p>
            <a:pPr marL="640080" lvl="1" indent="-154940">
              <a:spcBef>
                <a:spcPts val="0"/>
              </a:spcBef>
              <a:buChar char="●"/>
            </a:pPr>
            <a:r>
              <a:rPr lang="en" dirty="0">
                <a:solidFill>
                  <a:srgbClr val="000000"/>
                </a:solidFill>
                <a:highlight>
                  <a:srgbClr val="FFFF00"/>
                </a:highlight>
              </a:rPr>
              <a:t>I enjoyed installing the virtual machine for </a:t>
            </a:r>
            <a:r>
              <a:rPr lang="en-GB" dirty="0">
                <a:solidFill>
                  <a:srgbClr val="000000"/>
                </a:solidFill>
                <a:highlight>
                  <a:srgbClr val="FFFF00"/>
                </a:highlight>
              </a:rPr>
              <a:t>W</a:t>
            </a:r>
            <a:r>
              <a:rPr lang="en" dirty="0" err="1">
                <a:solidFill>
                  <a:srgbClr val="000000"/>
                </a:solidFill>
                <a:highlight>
                  <a:srgbClr val="FFFF00"/>
                </a:highlight>
              </a:rPr>
              <a:t>indo</a:t>
            </a:r>
            <a:r>
              <a:rPr lang="en-GB" dirty="0">
                <a:solidFill>
                  <a:srgbClr val="000000"/>
                </a:solidFill>
                <a:highlight>
                  <a:srgbClr val="FFFF00"/>
                </a:highlight>
              </a:rPr>
              <a:t>w</a:t>
            </a:r>
            <a:r>
              <a:rPr lang="en" dirty="0">
                <a:solidFill>
                  <a:srgbClr val="000000"/>
                </a:solidFill>
                <a:highlight>
                  <a:srgbClr val="FFFF00"/>
                </a:highlight>
              </a:rPr>
              <a:t>s on my macOS since I had to get a little creative and get around setting it up (I encountered some issues).</a:t>
            </a:r>
          </a:p>
          <a:p>
            <a:pPr marL="640080" lvl="1" indent="-154940">
              <a:spcBef>
                <a:spcPts val="0"/>
              </a:spcBef>
              <a:buChar char="●"/>
            </a:pPr>
            <a:r>
              <a:rPr lang="en" dirty="0">
                <a:solidFill>
                  <a:srgbClr val="000000"/>
                </a:solidFill>
                <a:highlight>
                  <a:srgbClr val="FFFF00"/>
                </a:highlight>
              </a:rPr>
              <a:t>I liked revising for the exam since the concepts are not difficult and I like the idea that the material will be better </a:t>
            </a:r>
            <a:r>
              <a:rPr lang="en" dirty="0" err="1">
                <a:solidFill>
                  <a:srgbClr val="000000"/>
                </a:solidFill>
                <a:highlight>
                  <a:srgbClr val="FFFF00"/>
                </a:highlight>
              </a:rPr>
              <a:t>memorised</a:t>
            </a:r>
            <a:r>
              <a:rPr lang="en" dirty="0">
                <a:solidFill>
                  <a:srgbClr val="000000"/>
                </a:solidFill>
                <a:highlight>
                  <a:srgbClr val="FFFF00"/>
                </a:highlight>
              </a:rPr>
              <a:t>.</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didn’t go so well? </a:t>
            </a:r>
          </a:p>
          <a:p>
            <a:pPr marL="640080" lvl="1" indent="-154940">
              <a:spcBef>
                <a:spcPts val="0"/>
              </a:spcBef>
              <a:buChar char="●"/>
            </a:pPr>
            <a:r>
              <a:rPr lang="en-US" dirty="0">
                <a:solidFill>
                  <a:srgbClr val="000000"/>
                </a:solidFill>
                <a:highlight>
                  <a:srgbClr val="FFFF00"/>
                </a:highlight>
              </a:rPr>
              <a:t>I started working and it was a little difficult to manage my time between my social, academic, and work life.</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 you learn? </a:t>
            </a:r>
          </a:p>
          <a:p>
            <a:pPr marL="640080" lvl="1" indent="-154940">
              <a:spcBef>
                <a:spcPts val="0"/>
              </a:spcBef>
              <a:buChar char="●"/>
            </a:pPr>
            <a:r>
              <a:rPr lang="en" dirty="0">
                <a:solidFill>
                  <a:srgbClr val="000000"/>
                </a:solidFill>
                <a:highlight>
                  <a:srgbClr val="FFFF00"/>
                </a:highlight>
              </a:rPr>
              <a:t>I gained knowledge into sustainability and the interconnectedness of SDGs through lectures. I also started learning about </a:t>
            </a:r>
            <a:r>
              <a:rPr lang="en" dirty="0" err="1">
                <a:solidFill>
                  <a:srgbClr val="000000"/>
                </a:solidFill>
                <a:highlight>
                  <a:srgbClr val="FFFF00"/>
                </a:highlight>
              </a:rPr>
              <a:t>PowerBI</a:t>
            </a:r>
            <a:r>
              <a:rPr lang="en" dirty="0">
                <a:solidFill>
                  <a:srgbClr val="000000"/>
                </a:solidFill>
                <a:highlight>
                  <a:srgbClr val="FFFF00"/>
                </a:highlight>
              </a:rPr>
              <a:t> and how to craft a problem statement.</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could be added as an Action point looking forward to next week?</a:t>
            </a:r>
          </a:p>
          <a:p>
            <a:pPr marL="640080" lvl="1" indent="-154940">
              <a:spcBef>
                <a:spcPts val="0"/>
              </a:spcBef>
              <a:buChar char="●"/>
            </a:pPr>
            <a:r>
              <a:rPr lang="en" dirty="0">
                <a:solidFill>
                  <a:srgbClr val="000000"/>
                </a:solidFill>
                <a:highlight>
                  <a:srgbClr val="FFFF00"/>
                </a:highlight>
              </a:rPr>
              <a:t>Dedicate more time developing a skill of my choice.</a:t>
            </a:r>
            <a:endParaRPr dirty="0">
              <a:solidFill>
                <a:srgbClr val="000000"/>
              </a:solidFill>
              <a:highlight>
                <a:srgbClr val="FFFF00"/>
              </a:highlight>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Tree>
    <p:extLst>
      <p:ext uri="{BB962C8B-B14F-4D97-AF65-F5344CB8AC3E}">
        <p14:creationId xmlns:p14="http://schemas.microsoft.com/office/powerpoint/2010/main" val="336695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What goal(s) did you set for this week?</a:t>
            </a:r>
          </a:p>
          <a:p>
            <a:pPr marL="640080" lvl="1" indent="-154940">
              <a:spcBef>
                <a:spcPts val="0"/>
              </a:spcBef>
              <a:buChar char="●"/>
            </a:pPr>
            <a:r>
              <a:rPr lang="en-GB" dirty="0">
                <a:solidFill>
                  <a:srgbClr val="000000"/>
                </a:solidFill>
                <a:highlight>
                  <a:srgbClr val="FFFF00"/>
                </a:highlight>
              </a:rPr>
              <a:t>Work on </a:t>
            </a:r>
            <a:r>
              <a:rPr lang="en-GB" dirty="0" err="1">
                <a:solidFill>
                  <a:srgbClr val="000000"/>
                </a:solidFill>
                <a:highlight>
                  <a:srgbClr val="FFFF00"/>
                </a:highlight>
              </a:rPr>
              <a:t>CodingBat</a:t>
            </a:r>
            <a:endParaRPr lang="en-GB" dirty="0">
              <a:solidFill>
                <a:srgbClr val="000000"/>
              </a:solidFill>
              <a:highlight>
                <a:srgbClr val="FFFF00"/>
              </a:highlight>
            </a:endParaRPr>
          </a:p>
          <a:p>
            <a:pPr marL="640080" lvl="1" indent="-154940">
              <a:spcBef>
                <a:spcPts val="0"/>
              </a:spcBef>
              <a:buChar char="●"/>
            </a:pPr>
            <a:r>
              <a:rPr lang="en-US" dirty="0">
                <a:solidFill>
                  <a:srgbClr val="000000"/>
                </a:solidFill>
                <a:highlight>
                  <a:srgbClr val="FFFF00"/>
                </a:highlight>
              </a:rPr>
              <a:t>Gathering data for the dashboard</a:t>
            </a:r>
          </a:p>
          <a:p>
            <a:pPr marL="640080" lvl="1" indent="-154940">
              <a:spcBef>
                <a:spcPts val="0"/>
              </a:spcBef>
              <a:buChar char="●"/>
            </a:pPr>
            <a:r>
              <a:rPr lang="en-US" dirty="0">
                <a:solidFill>
                  <a:srgbClr val="000000"/>
                </a:solidFill>
                <a:highlight>
                  <a:srgbClr val="FFFF00"/>
                </a:highlight>
              </a:rPr>
              <a:t>Creating a report in </a:t>
            </a:r>
            <a:r>
              <a:rPr lang="en-US" dirty="0" err="1">
                <a:solidFill>
                  <a:srgbClr val="000000"/>
                </a:solidFill>
                <a:highlight>
                  <a:srgbClr val="FFFF00"/>
                </a:highlight>
              </a:rPr>
              <a:t>PowerBI</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have you actually been able to do? </a:t>
            </a:r>
          </a:p>
          <a:p>
            <a:pPr marL="640080" lvl="1" indent="-154940">
              <a:spcBef>
                <a:spcPts val="0"/>
              </a:spcBef>
              <a:buChar char="●"/>
            </a:pPr>
            <a:r>
              <a:rPr lang="en" dirty="0">
                <a:solidFill>
                  <a:srgbClr val="000000"/>
                </a:solidFill>
                <a:highlight>
                  <a:srgbClr val="FFFF00"/>
                </a:highlight>
              </a:rPr>
              <a:t>I managed to complete all of the goals set this week. I enjoyed working on the </a:t>
            </a:r>
            <a:r>
              <a:rPr lang="en" dirty="0" err="1">
                <a:solidFill>
                  <a:srgbClr val="000000"/>
                </a:solidFill>
                <a:highlight>
                  <a:srgbClr val="FFFF00"/>
                </a:highlight>
              </a:rPr>
              <a:t>CodingBat</a:t>
            </a:r>
            <a:r>
              <a:rPr lang="en" dirty="0">
                <a:solidFill>
                  <a:srgbClr val="000000"/>
                </a:solidFill>
                <a:highlight>
                  <a:srgbClr val="FFFF00"/>
                </a:highlight>
              </a:rPr>
              <a:t> problems and completed the first two sections before doing any of my other tasks. I fell a little behind on my progress on the dashboard </a:t>
            </a:r>
            <a:r>
              <a:rPr lang="en-GB" dirty="0">
                <a:solidFill>
                  <a:srgbClr val="000000"/>
                </a:solidFill>
                <a:highlight>
                  <a:srgbClr val="FFFF00"/>
                </a:highlight>
              </a:rPr>
              <a:t>in</a:t>
            </a:r>
            <a:r>
              <a:rPr lang="en" dirty="0">
                <a:solidFill>
                  <a:srgbClr val="000000"/>
                </a:solidFill>
                <a:highlight>
                  <a:srgbClr val="FFFF00"/>
                </a:highlight>
              </a:rPr>
              <a:t> the middle of the week, but I managed to catch up on </a:t>
            </a:r>
            <a:r>
              <a:rPr lang="en-GB" dirty="0">
                <a:solidFill>
                  <a:srgbClr val="000000"/>
                </a:solidFill>
                <a:highlight>
                  <a:srgbClr val="FFFF00"/>
                </a:highlight>
              </a:rPr>
              <a:t>F</a:t>
            </a:r>
            <a:r>
              <a:rPr lang="en" dirty="0" err="1">
                <a:solidFill>
                  <a:srgbClr val="000000"/>
                </a:solidFill>
                <a:highlight>
                  <a:srgbClr val="FFFF00"/>
                </a:highlight>
              </a:rPr>
              <a:t>riday</a:t>
            </a:r>
            <a:r>
              <a:rPr lang="en" dirty="0">
                <a:solidFill>
                  <a:srgbClr val="000000"/>
                </a:solidFill>
                <a:highlight>
                  <a:srgbClr val="FFFF00"/>
                </a:highlight>
              </a:rPr>
              <a:t>. </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Showcase the evidence of your progress (production artifacts, short descriptions-links-pictures animated gifs, etc.)</a:t>
            </a:r>
          </a:p>
          <a:p>
            <a:pPr marL="640080" lvl="1" indent="-154940">
              <a:spcBef>
                <a:spcPts val="0"/>
              </a:spcBef>
              <a:buChar char="●"/>
            </a:pPr>
            <a:r>
              <a:rPr lang="en-GB" dirty="0">
                <a:highlight>
                  <a:srgbClr val="FFFF00"/>
                </a:highlight>
                <a:hlinkClick r:id="rId3"/>
              </a:rPr>
              <a:t>https://github.com/BredaUniversityADSAI/2023-24a-fai1-adsai-dariavladutu236578/blob/main/Exercises/Certificates/EDA in Power BI copy.pdf</a:t>
            </a:r>
            <a:endParaRPr lang="en-GB" dirty="0">
              <a:highlight>
                <a:srgbClr val="FFFF00"/>
              </a:highlight>
            </a:endParaRPr>
          </a:p>
          <a:p>
            <a:pPr marL="640080" lvl="1" indent="-154940">
              <a:spcBef>
                <a:spcPts val="0"/>
              </a:spcBef>
              <a:buChar char="●"/>
            </a:pPr>
            <a:r>
              <a:rPr lang="en-GB" dirty="0">
                <a:highlight>
                  <a:srgbClr val="FFFF00"/>
                </a:highlight>
                <a:hlinkClick r:id="rId4"/>
              </a:rPr>
              <a:t>https://github.com/BredaUniversityADSAI/2023-24a-fai1-adsai-dariavladutu236578/blob/main/Exercises/Certificates/Data Visualisation Certificate.pdf</a:t>
            </a:r>
            <a:endParaRPr lang="en-GB" dirty="0">
              <a:highlight>
                <a:srgbClr val="FFFF00"/>
              </a:highlight>
            </a:endParaRPr>
          </a:p>
          <a:p>
            <a:pPr marL="640080" lvl="1" indent="-154940">
              <a:spcBef>
                <a:spcPts val="0"/>
              </a:spcBef>
              <a:buChar char="●"/>
            </a:pPr>
            <a:r>
              <a:rPr lang="en-GB" dirty="0">
                <a:highlight>
                  <a:srgbClr val="FFFF00"/>
                </a:highlight>
                <a:hlinkClick r:id="rId5"/>
              </a:rPr>
              <a:t>https://github.com/BredaUniversityADSAI/2023-24a-fai1-adsai-dariavladutu236578/blob/main/Exercises/Certificates/CertificateOfCompletion_Learning Data Science Tell Stories With Data.pdf</a:t>
            </a:r>
            <a:endParaRPr dirty="0">
              <a:highlight>
                <a:srgbClr val="FFFF00"/>
              </a:highlight>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How did the week go? </a:t>
            </a:r>
          </a:p>
          <a:p>
            <a:pPr marL="640080" lvl="1" indent="-154940">
              <a:spcBef>
                <a:spcPts val="0"/>
              </a:spcBef>
              <a:buChar char="●"/>
            </a:pPr>
            <a:r>
              <a:rPr lang="en" dirty="0">
                <a:solidFill>
                  <a:srgbClr val="000000"/>
                </a:solidFill>
                <a:highlight>
                  <a:srgbClr val="FFFF00"/>
                </a:highlight>
              </a:rPr>
              <a:t>The week went by fast, without any particular occur</a:t>
            </a:r>
            <a:r>
              <a:rPr lang="en-GB" dirty="0">
                <a:solidFill>
                  <a:srgbClr val="000000"/>
                </a:solidFill>
                <a:highlight>
                  <a:srgbClr val="FFFF00"/>
                </a:highlight>
              </a:rPr>
              <a:t>r</a:t>
            </a:r>
            <a:r>
              <a:rPr lang="en" dirty="0" err="1">
                <a:solidFill>
                  <a:srgbClr val="000000"/>
                </a:solidFill>
                <a:highlight>
                  <a:srgbClr val="FFFF00"/>
                </a:highlight>
              </a:rPr>
              <a:t>ences</a:t>
            </a:r>
            <a:r>
              <a:rPr lang="en" dirty="0">
                <a:solidFill>
                  <a:srgbClr val="000000"/>
                </a:solidFill>
                <a:highlight>
                  <a:srgbClr val="FFFF00"/>
                </a:highlight>
              </a:rPr>
              <a:t>. Seems like weeks go by faster as we further approach the end of the block.</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went well? </a:t>
            </a:r>
          </a:p>
          <a:p>
            <a:pPr marL="640080" lvl="1" indent="-154940">
              <a:spcBef>
                <a:spcPts val="0"/>
              </a:spcBef>
              <a:buChar char="●"/>
            </a:pPr>
            <a:r>
              <a:rPr lang="en" dirty="0">
                <a:solidFill>
                  <a:srgbClr val="000000"/>
                </a:solidFill>
                <a:highlight>
                  <a:srgbClr val="FFFF00"/>
                </a:highlight>
              </a:rPr>
              <a:t>I enjoyed working on the </a:t>
            </a:r>
            <a:r>
              <a:rPr lang="en" dirty="0" err="1">
                <a:solidFill>
                  <a:srgbClr val="000000"/>
                </a:solidFill>
                <a:highlight>
                  <a:srgbClr val="FFFF00"/>
                </a:highlight>
              </a:rPr>
              <a:t>CodingBat</a:t>
            </a:r>
            <a:r>
              <a:rPr lang="en" dirty="0">
                <a:solidFill>
                  <a:srgbClr val="000000"/>
                </a:solidFill>
                <a:highlight>
                  <a:srgbClr val="FFFF00"/>
                </a:highlight>
              </a:rPr>
              <a:t> problems and therefore further developing my programming skills.</a:t>
            </a:r>
          </a:p>
          <a:p>
            <a:pPr marL="640080" lvl="1" indent="-154940">
              <a:spcBef>
                <a:spcPts val="0"/>
              </a:spcBef>
              <a:buChar char="●"/>
            </a:pPr>
            <a:r>
              <a:rPr lang="en" dirty="0">
                <a:solidFill>
                  <a:srgbClr val="000000"/>
                </a:solidFill>
                <a:highlight>
                  <a:srgbClr val="FFFF00"/>
                </a:highlight>
              </a:rPr>
              <a:t>I started working on my </a:t>
            </a:r>
            <a:r>
              <a:rPr lang="en" dirty="0" err="1">
                <a:solidFill>
                  <a:srgbClr val="000000"/>
                </a:solidFill>
                <a:highlight>
                  <a:srgbClr val="FFFF00"/>
                </a:highlight>
              </a:rPr>
              <a:t>PowerBI</a:t>
            </a:r>
            <a:r>
              <a:rPr lang="en" dirty="0">
                <a:solidFill>
                  <a:srgbClr val="000000"/>
                </a:solidFill>
                <a:highlight>
                  <a:srgbClr val="FFFF00"/>
                </a:highlight>
              </a:rPr>
              <a:t> dashboard.</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didn’t go so well? </a:t>
            </a:r>
          </a:p>
          <a:p>
            <a:pPr marL="640080" lvl="1" indent="-154940">
              <a:spcBef>
                <a:spcPts val="0"/>
              </a:spcBef>
              <a:buChar char="●"/>
            </a:pPr>
            <a:r>
              <a:rPr lang="en" dirty="0">
                <a:solidFill>
                  <a:srgbClr val="000000"/>
                </a:solidFill>
                <a:highlight>
                  <a:srgbClr val="FFFF00"/>
                </a:highlight>
              </a:rPr>
              <a:t>I fell a little behind on my tasks at the beg</a:t>
            </a:r>
            <a:r>
              <a:rPr lang="en-GB" dirty="0">
                <a:solidFill>
                  <a:srgbClr val="000000"/>
                </a:solidFill>
                <a:highlight>
                  <a:srgbClr val="FFFF00"/>
                </a:highlight>
              </a:rPr>
              <a:t>in</a:t>
            </a:r>
            <a:r>
              <a:rPr lang="en" dirty="0" err="1">
                <a:solidFill>
                  <a:srgbClr val="000000"/>
                </a:solidFill>
                <a:highlight>
                  <a:srgbClr val="FFFF00"/>
                </a:highlight>
              </a:rPr>
              <a:t>ning</a:t>
            </a:r>
            <a:r>
              <a:rPr lang="en" dirty="0">
                <a:solidFill>
                  <a:srgbClr val="000000"/>
                </a:solidFill>
                <a:highlight>
                  <a:srgbClr val="FFFF00"/>
                </a:highlight>
              </a:rPr>
              <a:t> of the week, but managed to catch up by Friday.</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 you learn? </a:t>
            </a:r>
          </a:p>
          <a:p>
            <a:pPr marL="640080" lvl="1" indent="-154940">
              <a:spcBef>
                <a:spcPts val="0"/>
              </a:spcBef>
              <a:buChar char="●"/>
            </a:pPr>
            <a:r>
              <a:rPr lang="en" dirty="0">
                <a:solidFill>
                  <a:srgbClr val="000000"/>
                </a:solidFill>
                <a:highlight>
                  <a:srgbClr val="FFFF00"/>
                </a:highlight>
              </a:rPr>
              <a:t>I learned about the different SDGs and how to use Power Bi for visuals. I also revised on Statistics material, such as central tendency.</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could be added as an Action point looking forward to next week?</a:t>
            </a:r>
          </a:p>
          <a:p>
            <a:pPr marL="640080" lvl="1" indent="-154940">
              <a:spcBef>
                <a:spcPts val="0"/>
              </a:spcBef>
              <a:buChar char="●"/>
            </a:pPr>
            <a:r>
              <a:rPr lang="en" dirty="0">
                <a:solidFill>
                  <a:srgbClr val="000000"/>
                </a:solidFill>
                <a:highlight>
                  <a:srgbClr val="FFFF00"/>
                </a:highlight>
              </a:rPr>
              <a:t>Work on the EDA, finalize the research question, gather data, and further work on my dashboard.</a:t>
            </a:r>
          </a:p>
          <a:p>
            <a:pPr marL="640080" lvl="1" indent="-154940">
              <a:spcBef>
                <a:spcPts val="0"/>
              </a:spcBef>
              <a:buChar char="●"/>
            </a:pPr>
            <a:endParaRPr dirty="0">
              <a:solidFill>
                <a:srgbClr val="000000"/>
              </a:solidFill>
              <a:highlight>
                <a:srgbClr val="FFFF00"/>
              </a:highlight>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Tree>
    <p:extLst>
      <p:ext uri="{BB962C8B-B14F-4D97-AF65-F5344CB8AC3E}">
        <p14:creationId xmlns:p14="http://schemas.microsoft.com/office/powerpoint/2010/main" val="160068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What goal(s) did you set for this week?</a:t>
            </a:r>
          </a:p>
          <a:p>
            <a:pPr marL="640080" lvl="1" indent="-154940">
              <a:spcBef>
                <a:spcPts val="0"/>
              </a:spcBef>
              <a:buChar char="●"/>
            </a:pPr>
            <a:r>
              <a:rPr lang="en" dirty="0">
                <a:solidFill>
                  <a:srgbClr val="000000"/>
                </a:solidFill>
                <a:highlight>
                  <a:srgbClr val="FFFF00"/>
                </a:highlight>
              </a:rPr>
              <a:t>Work on my dashboard</a:t>
            </a:r>
          </a:p>
          <a:p>
            <a:pPr marL="640080" lvl="1" indent="-154940">
              <a:spcBef>
                <a:spcPts val="0"/>
              </a:spcBef>
              <a:buChar char="●"/>
            </a:pPr>
            <a:r>
              <a:rPr lang="en" dirty="0">
                <a:solidFill>
                  <a:srgbClr val="000000"/>
                </a:solidFill>
                <a:highlight>
                  <a:srgbClr val="FFFF00"/>
                </a:highlight>
              </a:rPr>
              <a:t>Finish the </a:t>
            </a:r>
            <a:r>
              <a:rPr lang="en" dirty="0" err="1">
                <a:solidFill>
                  <a:srgbClr val="000000"/>
                </a:solidFill>
                <a:highlight>
                  <a:srgbClr val="FFFF00"/>
                </a:highlight>
              </a:rPr>
              <a:t>CodingBat</a:t>
            </a:r>
            <a:r>
              <a:rPr lang="en" dirty="0">
                <a:solidFill>
                  <a:srgbClr val="000000"/>
                </a:solidFill>
                <a:highlight>
                  <a:srgbClr val="FFFF00"/>
                </a:highlight>
              </a:rPr>
              <a:t> exercises</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have you actually been able to do? </a:t>
            </a:r>
          </a:p>
          <a:p>
            <a:pPr marL="640080" lvl="1" indent="-154940">
              <a:spcBef>
                <a:spcPts val="0"/>
              </a:spcBef>
              <a:buChar char="●"/>
            </a:pPr>
            <a:r>
              <a:rPr lang="en" dirty="0">
                <a:solidFill>
                  <a:srgbClr val="000000"/>
                </a:solidFill>
                <a:highlight>
                  <a:srgbClr val="FFFF00"/>
                </a:highlight>
              </a:rPr>
              <a:t>I completed both goals set for this week.</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Showcase the evidence of your progress (production artifacts, short descriptions-links-pictures animated gifs, etc.)</a:t>
            </a:r>
          </a:p>
          <a:p>
            <a:pPr marL="640080" lvl="1" indent="-154940">
              <a:spcBef>
                <a:spcPts val="0"/>
              </a:spcBef>
              <a:buChar char="●"/>
            </a:pPr>
            <a:r>
              <a:rPr lang="en-GB" dirty="0">
                <a:highlight>
                  <a:srgbClr val="FFFF00"/>
                </a:highlight>
                <a:hlinkClick r:id="rId3"/>
              </a:rPr>
              <a:t>https://github.com/BredaUniversityADSAI/2023-24a-fai1-adsai-dariavladutu236578/blob/main/Exercises/DataLab Preparation Week 6, Lab I.jpeg</a:t>
            </a:r>
            <a:endParaRPr lang="en-GB" dirty="0">
              <a:highlight>
                <a:srgbClr val="FFFF00"/>
              </a:highlight>
            </a:endParaRPr>
          </a:p>
          <a:p>
            <a:pPr marL="640080" lvl="1" indent="-154940">
              <a:spcBef>
                <a:spcPts val="0"/>
              </a:spcBef>
              <a:buChar char="●"/>
            </a:pPr>
            <a:r>
              <a:rPr lang="en-GB" dirty="0">
                <a:highlight>
                  <a:srgbClr val="FFFF00"/>
                </a:highlight>
                <a:hlinkClick r:id="rId4"/>
              </a:rPr>
              <a:t>https://github.com/BredaUniversityADSAI/2023-24a-fai1-adsai-dariavladutu236578/blob/main/Exercises/CodingBat.png</a:t>
            </a:r>
            <a:endParaRPr lang="en-GB" dirty="0">
              <a:highlight>
                <a:srgbClr val="FFFF00"/>
              </a:highlight>
            </a:endParaRPr>
          </a:p>
          <a:p>
            <a:pPr marL="640080" lvl="1" indent="-154940">
              <a:spcBef>
                <a:spcPts val="0"/>
              </a:spcBef>
              <a:buChar char="●"/>
            </a:pPr>
            <a:r>
              <a:rPr lang="en-GB" dirty="0">
                <a:highlight>
                  <a:srgbClr val="FFFF00"/>
                </a:highlight>
                <a:hlinkClick r:id="rId5"/>
              </a:rPr>
              <a:t>https://github.com/BredaUniversityADSAI/2023-24a-fai1-adsai-dariavladutu236578/blob/main/Exercises/Screenshot 2.png</a:t>
            </a:r>
            <a:endParaRPr dirty="0">
              <a:highlight>
                <a:srgbClr val="FFFF00"/>
              </a:highlight>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How did the week go? </a:t>
            </a:r>
          </a:p>
          <a:p>
            <a:pPr marL="640080" lvl="1" indent="-154940">
              <a:spcBef>
                <a:spcPts val="0"/>
              </a:spcBef>
              <a:buChar char="●"/>
            </a:pPr>
            <a:r>
              <a:rPr lang="en" dirty="0">
                <a:solidFill>
                  <a:srgbClr val="000000"/>
                </a:solidFill>
                <a:highlight>
                  <a:srgbClr val="FFFF00"/>
                </a:highlight>
              </a:rPr>
              <a:t>The week was very interesting. I made a little bit of progress on my dashboard, but not as much as I would’ve wished to.</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went well? </a:t>
            </a:r>
          </a:p>
          <a:p>
            <a:pPr marL="640080" lvl="1" indent="-154940">
              <a:spcBef>
                <a:spcPts val="0"/>
              </a:spcBef>
              <a:buChar char="●"/>
            </a:pPr>
            <a:r>
              <a:rPr lang="en" dirty="0">
                <a:solidFill>
                  <a:srgbClr val="000000"/>
                </a:solidFill>
                <a:highlight>
                  <a:srgbClr val="FFFF00"/>
                </a:highlight>
              </a:rPr>
              <a:t>I managed my time better this week by making a very </a:t>
            </a:r>
            <a:r>
              <a:rPr lang="en" dirty="0" err="1">
                <a:solidFill>
                  <a:srgbClr val="000000"/>
                </a:solidFill>
                <a:highlight>
                  <a:srgbClr val="FFFF00"/>
                </a:highlight>
              </a:rPr>
              <a:t>organised</a:t>
            </a:r>
            <a:r>
              <a:rPr lang="en" dirty="0">
                <a:solidFill>
                  <a:srgbClr val="000000"/>
                </a:solidFill>
                <a:highlight>
                  <a:srgbClr val="FFFF00"/>
                </a:highlight>
              </a:rPr>
              <a:t> schedule.</a:t>
            </a:r>
          </a:p>
          <a:p>
            <a:pPr marL="640080" lvl="1" indent="-154940">
              <a:spcBef>
                <a:spcPts val="0"/>
              </a:spcBef>
              <a:buChar char="●"/>
            </a:pPr>
            <a:r>
              <a:rPr lang="en" dirty="0">
                <a:solidFill>
                  <a:srgbClr val="000000"/>
                </a:solidFill>
                <a:highlight>
                  <a:srgbClr val="FFFF00"/>
                </a:highlight>
              </a:rPr>
              <a:t>I completed the </a:t>
            </a:r>
            <a:r>
              <a:rPr lang="en" dirty="0" err="1">
                <a:solidFill>
                  <a:srgbClr val="000000"/>
                </a:solidFill>
                <a:highlight>
                  <a:srgbClr val="FFFF00"/>
                </a:highlight>
              </a:rPr>
              <a:t>DataLab</a:t>
            </a:r>
            <a:r>
              <a:rPr lang="en" dirty="0">
                <a:solidFill>
                  <a:srgbClr val="000000"/>
                </a:solidFill>
                <a:highlight>
                  <a:srgbClr val="FFFF00"/>
                </a:highlight>
              </a:rPr>
              <a:t> tasks on time.</a:t>
            </a:r>
          </a:p>
          <a:p>
            <a:pPr marL="640080" lvl="1" indent="-154940">
              <a:spcBef>
                <a:spcPts val="0"/>
              </a:spcBef>
              <a:buChar char="●"/>
            </a:pPr>
            <a:r>
              <a:rPr lang="en" dirty="0">
                <a:solidFill>
                  <a:srgbClr val="000000"/>
                </a:solidFill>
                <a:highlight>
                  <a:srgbClr val="FFFF00"/>
                </a:highlight>
              </a:rPr>
              <a:t>I caught up with some of the courses for </a:t>
            </a:r>
            <a:r>
              <a:rPr lang="en" dirty="0" err="1">
                <a:solidFill>
                  <a:srgbClr val="000000"/>
                </a:solidFill>
                <a:highlight>
                  <a:srgbClr val="FFFF00"/>
                </a:highlight>
              </a:rPr>
              <a:t>PowerBi</a:t>
            </a:r>
            <a:r>
              <a:rPr lang="en" dirty="0">
                <a:solidFill>
                  <a:srgbClr val="000000"/>
                </a:solidFill>
                <a:highlight>
                  <a:srgbClr val="FFFF00"/>
                </a:highlight>
              </a:rPr>
              <a:t>.</a:t>
            </a:r>
          </a:p>
          <a:p>
            <a:pPr marL="640080" lvl="1" indent="-154940">
              <a:spcBef>
                <a:spcPts val="0"/>
              </a:spcBef>
              <a:buChar char="●"/>
            </a:pPr>
            <a:r>
              <a:rPr lang="en-US" dirty="0">
                <a:solidFill>
                  <a:srgbClr val="000000"/>
                </a:solidFill>
                <a:highlight>
                  <a:srgbClr val="FFFF00"/>
                </a:highlight>
              </a:rPr>
              <a:t>I started reading a personal development book (‘Atomic Habits’ by James Clear)</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didn’t go so well? </a:t>
            </a:r>
          </a:p>
          <a:p>
            <a:pPr marL="640080" lvl="1" indent="-154940">
              <a:spcBef>
                <a:spcPts val="0"/>
              </a:spcBef>
              <a:buChar char="●"/>
            </a:pPr>
            <a:r>
              <a:rPr lang="en" dirty="0">
                <a:solidFill>
                  <a:srgbClr val="000000"/>
                </a:solidFill>
                <a:highlight>
                  <a:srgbClr val="FFFF00"/>
                </a:highlight>
              </a:rPr>
              <a:t>I was struggling with my mental health for a bit. I did however get support from my friends and managed to get back on track with university tasks.</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 you learn? </a:t>
            </a:r>
          </a:p>
          <a:p>
            <a:pPr marL="640080" lvl="1" indent="-154940">
              <a:spcBef>
                <a:spcPts val="0"/>
              </a:spcBef>
              <a:buChar char="●"/>
            </a:pPr>
            <a:r>
              <a:rPr lang="en" dirty="0">
                <a:solidFill>
                  <a:srgbClr val="000000"/>
                </a:solidFill>
                <a:highlight>
                  <a:srgbClr val="FFFF00"/>
                </a:highlight>
              </a:rPr>
              <a:t>I learned about regression and correlation, data distributions and calculating sample variances, as well as population variances.</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could be added as an Action point looking forward to next week?</a:t>
            </a:r>
          </a:p>
          <a:p>
            <a:pPr marL="640080" lvl="1" indent="-154940">
              <a:spcBef>
                <a:spcPts val="0"/>
              </a:spcBef>
              <a:buChar char="●"/>
            </a:pPr>
            <a:r>
              <a:rPr lang="en" dirty="0">
                <a:solidFill>
                  <a:srgbClr val="000000"/>
                </a:solidFill>
                <a:highlight>
                  <a:srgbClr val="FFFF00"/>
                </a:highlight>
              </a:rPr>
              <a:t>I want to be more motivated in my work and develop myself more as a person. This motivation is what will fuel my working on my project.</a:t>
            </a:r>
          </a:p>
          <a:p>
            <a:pPr marL="640080" lvl="1" indent="-154940">
              <a:spcBef>
                <a:spcPts val="0"/>
              </a:spcBef>
              <a:buChar char="●"/>
            </a:pPr>
            <a:endParaRPr dirty="0">
              <a:solidFill>
                <a:srgbClr val="000000"/>
              </a:solidFill>
              <a:highlight>
                <a:srgbClr val="FFFF00"/>
              </a:highlight>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Tree>
    <p:extLst>
      <p:ext uri="{BB962C8B-B14F-4D97-AF65-F5344CB8AC3E}">
        <p14:creationId xmlns:p14="http://schemas.microsoft.com/office/powerpoint/2010/main" val="239787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What goal(s) did you set for this week?</a:t>
            </a:r>
          </a:p>
          <a:p>
            <a:pPr marL="640080" lvl="1" indent="-154940">
              <a:spcBef>
                <a:spcPts val="0"/>
              </a:spcBef>
              <a:buChar char="●"/>
            </a:pPr>
            <a:r>
              <a:rPr lang="en" dirty="0">
                <a:solidFill>
                  <a:srgbClr val="000000"/>
                </a:solidFill>
                <a:highlight>
                  <a:srgbClr val="FFFF00"/>
                </a:highlight>
              </a:rPr>
              <a:t>Finish up my dashboard</a:t>
            </a:r>
          </a:p>
          <a:p>
            <a:pPr marL="640080" lvl="1" indent="-154940">
              <a:spcBef>
                <a:spcPts val="0"/>
              </a:spcBef>
              <a:buChar char="●"/>
            </a:pPr>
            <a:r>
              <a:rPr lang="en" dirty="0">
                <a:solidFill>
                  <a:srgbClr val="000000"/>
                </a:solidFill>
                <a:highlight>
                  <a:srgbClr val="FFFF00"/>
                </a:highlight>
              </a:rPr>
              <a:t>Work on my </a:t>
            </a:r>
            <a:r>
              <a:rPr lang="en" dirty="0" err="1">
                <a:solidFill>
                  <a:srgbClr val="000000"/>
                </a:solidFill>
                <a:highlight>
                  <a:srgbClr val="FFFF00"/>
                </a:highlight>
              </a:rPr>
              <a:t>StudentTemplate</a:t>
            </a:r>
            <a:r>
              <a:rPr lang="en" dirty="0">
                <a:solidFill>
                  <a:srgbClr val="000000"/>
                </a:solidFill>
                <a:highlight>
                  <a:srgbClr val="FFFF00"/>
                </a:highlight>
              </a:rPr>
              <a:t> dashboard</a:t>
            </a:r>
          </a:p>
          <a:p>
            <a:pPr marL="640080" lvl="1" indent="-154940">
              <a:spcBef>
                <a:spcPts val="0"/>
              </a:spcBef>
              <a:buChar char="●"/>
            </a:pPr>
            <a:r>
              <a:rPr lang="en" dirty="0" err="1">
                <a:solidFill>
                  <a:srgbClr val="000000"/>
                </a:solidFill>
                <a:highlight>
                  <a:srgbClr val="FFFF00"/>
                </a:highlight>
              </a:rPr>
              <a:t>Analyse</a:t>
            </a:r>
            <a:r>
              <a:rPr lang="en" dirty="0">
                <a:solidFill>
                  <a:srgbClr val="000000"/>
                </a:solidFill>
                <a:highlight>
                  <a:srgbClr val="FFFF00"/>
                </a:highlight>
              </a:rPr>
              <a:t> the dashboard against the (CRISP-DM) model</a:t>
            </a:r>
          </a:p>
          <a:p>
            <a:pPr marL="640080" lvl="1" indent="-154940">
              <a:spcBef>
                <a:spcPts val="0"/>
              </a:spcBef>
              <a:buChar char="●"/>
            </a:pPr>
            <a:r>
              <a:rPr lang="en" dirty="0">
                <a:solidFill>
                  <a:srgbClr val="000000"/>
                </a:solidFill>
                <a:highlight>
                  <a:srgbClr val="FFFF00"/>
                </a:highlight>
              </a:rPr>
              <a:t>Revise both </a:t>
            </a:r>
            <a:r>
              <a:rPr lang="en" dirty="0" err="1">
                <a:solidFill>
                  <a:srgbClr val="000000"/>
                </a:solidFill>
                <a:highlight>
                  <a:srgbClr val="FFFF00"/>
                </a:highlight>
              </a:rPr>
              <a:t>CodingBat</a:t>
            </a:r>
            <a:r>
              <a:rPr lang="en" dirty="0">
                <a:solidFill>
                  <a:srgbClr val="000000"/>
                </a:solidFill>
                <a:highlight>
                  <a:srgbClr val="FFFF00"/>
                </a:highlight>
              </a:rPr>
              <a:t> and </a:t>
            </a:r>
            <a:r>
              <a:rPr lang="en" dirty="0" err="1">
                <a:solidFill>
                  <a:srgbClr val="000000"/>
                </a:solidFill>
                <a:highlight>
                  <a:srgbClr val="FFFF00"/>
                </a:highlight>
              </a:rPr>
              <a:t>Jupyter</a:t>
            </a:r>
            <a:r>
              <a:rPr lang="en" dirty="0">
                <a:solidFill>
                  <a:srgbClr val="000000"/>
                </a:solidFill>
                <a:highlight>
                  <a:srgbClr val="FFFF00"/>
                </a:highlight>
              </a:rPr>
              <a:t> Notebooks</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have you actually been able to do? </a:t>
            </a:r>
          </a:p>
          <a:p>
            <a:pPr marL="640080" lvl="1" indent="-154940">
              <a:spcBef>
                <a:spcPts val="0"/>
              </a:spcBef>
              <a:buChar char="●"/>
            </a:pPr>
            <a:r>
              <a:rPr lang="en" dirty="0">
                <a:solidFill>
                  <a:srgbClr val="000000"/>
                </a:solidFill>
                <a:highlight>
                  <a:srgbClr val="FFFF00"/>
                </a:highlight>
              </a:rPr>
              <a:t>I managed to make huge amounts of progress on my dashboard and interpret my research findings. </a:t>
            </a:r>
          </a:p>
          <a:p>
            <a:pPr marL="640080" lvl="1" indent="-154940">
              <a:spcBef>
                <a:spcPts val="0"/>
              </a:spcBef>
              <a:buChar char="●"/>
            </a:pPr>
            <a:r>
              <a:rPr lang="en-GB" dirty="0">
                <a:solidFill>
                  <a:srgbClr val="000000"/>
                </a:solidFill>
                <a:highlight>
                  <a:srgbClr val="FFFF00"/>
                </a:highlight>
              </a:rPr>
              <a:t>I</a:t>
            </a:r>
            <a:r>
              <a:rPr lang="en" dirty="0">
                <a:solidFill>
                  <a:srgbClr val="000000"/>
                </a:solidFill>
                <a:highlight>
                  <a:srgbClr val="FFFF00"/>
                </a:highlight>
              </a:rPr>
              <a:t> also managed to revise both of the parts for my python exam, and work on </a:t>
            </a:r>
            <a:r>
              <a:rPr lang="en" dirty="0" err="1">
                <a:solidFill>
                  <a:srgbClr val="000000"/>
                </a:solidFill>
                <a:highlight>
                  <a:srgbClr val="FFFF00"/>
                </a:highlight>
              </a:rPr>
              <a:t>Leet</a:t>
            </a:r>
            <a:r>
              <a:rPr lang="en" dirty="0">
                <a:solidFill>
                  <a:srgbClr val="000000"/>
                </a:solidFill>
                <a:highlight>
                  <a:srgbClr val="FFFF00"/>
                </a:highlight>
              </a:rPr>
              <a:t> Code.</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Showcase the evidence of your progress (production artifacts, short descriptions-links-pictures animated gifs, etc.)</a:t>
            </a:r>
          </a:p>
          <a:p>
            <a:pPr marL="640080" lvl="1" indent="-154940">
              <a:spcBef>
                <a:spcPts val="0"/>
              </a:spcBef>
              <a:buChar char="●"/>
            </a:pPr>
            <a:r>
              <a:rPr lang="en-GB" dirty="0">
                <a:highlight>
                  <a:srgbClr val="FFFF00"/>
                </a:highlight>
                <a:hlinkClick r:id="rId3"/>
              </a:rPr>
              <a:t>https://github.com/BredaUniversityADSAI/2023-24a-fai1-adsai-dariavladutu236578/blob/main/Exercises/Leetcoat.png</a:t>
            </a:r>
            <a:endParaRPr lang="en-GB" dirty="0">
              <a:highlight>
                <a:srgbClr val="FFFF00"/>
              </a:highlight>
            </a:endParaRPr>
          </a:p>
          <a:p>
            <a:pPr marL="640080" lvl="1" indent="-154940">
              <a:spcBef>
                <a:spcPts val="0"/>
              </a:spcBef>
              <a:buChar char="●"/>
            </a:pPr>
            <a:r>
              <a:rPr lang="en-GB" dirty="0">
                <a:highlight>
                  <a:srgbClr val="FFFF00"/>
                </a:highlight>
                <a:hlinkClick r:id="rId4"/>
              </a:rPr>
              <a:t>https://github.com/BredaUniversityADSAI/2023-24a-fai1-adsai-dariavladutu236578/blob/main/Exercises/Screenshot 4.png</a:t>
            </a:r>
            <a:endParaRPr lang="en-GB" dirty="0">
              <a:highlight>
                <a:srgbClr val="FFFF00"/>
              </a:highlight>
            </a:endParaRPr>
          </a:p>
          <a:p>
            <a:pPr marL="640080" lvl="1" indent="-154940">
              <a:spcBef>
                <a:spcPts val="0"/>
              </a:spcBef>
              <a:buChar char="●"/>
            </a:pPr>
            <a:r>
              <a:rPr lang="en-GB" dirty="0">
                <a:highlight>
                  <a:srgbClr val="FFFF00"/>
                </a:highlight>
                <a:hlinkClick r:id="rId5"/>
              </a:rPr>
              <a:t>https://github.com/BredaUniversityADSAI/2023-24a-fai1-adsai-dariavladutu236578/blob/main/Deliverables/Python Exam.png</a:t>
            </a:r>
            <a:endParaRPr lang="en" dirty="0">
              <a:highlight>
                <a:srgbClr val="FFFF00"/>
              </a:highlight>
            </a:endParaRP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How did the week go? </a:t>
            </a:r>
          </a:p>
          <a:p>
            <a:pPr marL="640080" lvl="1" indent="-154940">
              <a:spcBef>
                <a:spcPts val="0"/>
              </a:spcBef>
              <a:buChar char="●"/>
            </a:pPr>
            <a:r>
              <a:rPr lang="en" dirty="0">
                <a:solidFill>
                  <a:srgbClr val="000000"/>
                </a:solidFill>
                <a:highlight>
                  <a:srgbClr val="FFFF00"/>
                </a:highlight>
              </a:rPr>
              <a:t>The went quite well. I mainly focused on the Python exam and on my SGDs dashboard.</a:t>
            </a:r>
          </a:p>
          <a:p>
            <a:pPr marL="199390" indent="-171450"/>
            <a:r>
              <a:rPr lang="en-GB" dirty="0">
                <a:solidFill>
                  <a:srgbClr val="000000"/>
                </a:solidFill>
                <a:highlight>
                  <a:srgbClr val="FFFF00"/>
                </a:highlight>
              </a:rPr>
              <a:t>What went well? </a:t>
            </a:r>
          </a:p>
          <a:p>
            <a:pPr marL="640080" lvl="1" indent="-154940">
              <a:spcBef>
                <a:spcPts val="0"/>
              </a:spcBef>
              <a:buChar char="●"/>
            </a:pPr>
            <a:r>
              <a:rPr lang="en-GB" dirty="0">
                <a:solidFill>
                  <a:srgbClr val="000000"/>
                </a:solidFill>
                <a:highlight>
                  <a:srgbClr val="FFFF00"/>
                </a:highlight>
              </a:rPr>
              <a:t>I believe I passed my exam. On the </a:t>
            </a:r>
            <a:r>
              <a:rPr lang="en-GB" dirty="0" err="1">
                <a:solidFill>
                  <a:srgbClr val="000000"/>
                </a:solidFill>
                <a:highlight>
                  <a:srgbClr val="FFFF00"/>
                </a:highlight>
              </a:rPr>
              <a:t>CodingBat</a:t>
            </a:r>
            <a:r>
              <a:rPr lang="en-GB" dirty="0">
                <a:solidFill>
                  <a:srgbClr val="000000"/>
                </a:solidFill>
                <a:highlight>
                  <a:srgbClr val="FFFF00"/>
                </a:highlight>
              </a:rPr>
              <a:t> part, I did well. I am still unsure about the theoretical part.</a:t>
            </a:r>
          </a:p>
          <a:p>
            <a:pPr marL="640080" lvl="1" indent="-154940">
              <a:spcBef>
                <a:spcPts val="0"/>
              </a:spcBef>
              <a:buChar char="●"/>
            </a:pPr>
            <a:r>
              <a:rPr lang="en-GB" dirty="0">
                <a:solidFill>
                  <a:srgbClr val="000000"/>
                </a:solidFill>
                <a:highlight>
                  <a:srgbClr val="FFFF00"/>
                </a:highlight>
              </a:rPr>
              <a:t>Overall, I believe I am done with my dashboard.</a:t>
            </a:r>
          </a:p>
          <a:p>
            <a:pPr marL="182880" lvl="0" indent="-154940" algn="l" rtl="0">
              <a:spcBef>
                <a:spcPts val="0"/>
              </a:spcBef>
              <a:spcAft>
                <a:spcPts val="0"/>
              </a:spcAft>
              <a:buSzPts val="1000"/>
              <a:buChar char="●"/>
            </a:pPr>
            <a:r>
              <a:rPr lang="en" dirty="0">
                <a:solidFill>
                  <a:srgbClr val="000000"/>
                </a:solidFill>
                <a:highlight>
                  <a:srgbClr val="FFFF00"/>
                </a:highlight>
              </a:rPr>
              <a:t>What didn’t go so well? </a:t>
            </a:r>
          </a:p>
          <a:p>
            <a:pPr marL="640080" lvl="1" indent="-154940">
              <a:spcBef>
                <a:spcPts val="0"/>
              </a:spcBef>
              <a:buChar char="●"/>
            </a:pPr>
            <a:r>
              <a:rPr lang="en" dirty="0">
                <a:solidFill>
                  <a:srgbClr val="000000"/>
                </a:solidFill>
                <a:highlight>
                  <a:srgbClr val="FFFF00"/>
                </a:highlight>
              </a:rPr>
              <a:t>I had difficulty understanding how to fill the Student Template dashboard and what it e</a:t>
            </a:r>
            <a:r>
              <a:rPr lang="en-GB" dirty="0" err="1">
                <a:solidFill>
                  <a:srgbClr val="000000"/>
                </a:solidFill>
                <a:highlight>
                  <a:srgbClr val="FFFF00"/>
                </a:highlight>
              </a:rPr>
              <a:t>xa</a:t>
            </a:r>
            <a:r>
              <a:rPr lang="en" dirty="0" err="1">
                <a:solidFill>
                  <a:srgbClr val="000000"/>
                </a:solidFill>
                <a:highlight>
                  <a:srgbClr val="FFFF00"/>
                </a:highlight>
              </a:rPr>
              <a:t>ctly</a:t>
            </a:r>
            <a:r>
              <a:rPr lang="en" dirty="0">
                <a:solidFill>
                  <a:srgbClr val="000000"/>
                </a:solidFill>
                <a:highlight>
                  <a:srgbClr val="FFFF00"/>
                </a:highlight>
              </a:rPr>
              <a:t> is..</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 you learn? </a:t>
            </a:r>
          </a:p>
          <a:p>
            <a:pPr marL="640080" lvl="1" indent="-154940">
              <a:spcBef>
                <a:spcPts val="0"/>
              </a:spcBef>
              <a:buChar char="●"/>
            </a:pPr>
            <a:r>
              <a:rPr lang="en" dirty="0">
                <a:solidFill>
                  <a:srgbClr val="000000"/>
                </a:solidFill>
                <a:highlight>
                  <a:srgbClr val="FFFF00"/>
                </a:highlight>
              </a:rPr>
              <a:t>I learned about user-friendly design, visuals in Power BI and the CRISP-DM data science cycle and successful predictions.</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could be added as an Action point looking forward to next week?</a:t>
            </a:r>
          </a:p>
          <a:p>
            <a:pPr marL="640080" lvl="1" indent="-154940">
              <a:spcBef>
                <a:spcPts val="0"/>
              </a:spcBef>
              <a:buChar char="●"/>
            </a:pPr>
            <a:r>
              <a:rPr lang="en" dirty="0">
                <a:solidFill>
                  <a:srgbClr val="000000"/>
                </a:solidFill>
                <a:highlight>
                  <a:srgbClr val="FFFF00"/>
                </a:highlight>
              </a:rPr>
              <a:t>Polish up on my work and learning logs, and more </a:t>
            </a:r>
            <a:r>
              <a:rPr lang="en" dirty="0" err="1">
                <a:solidFill>
                  <a:srgbClr val="000000"/>
                </a:solidFill>
                <a:highlight>
                  <a:srgbClr val="FFFF00"/>
                </a:highlight>
              </a:rPr>
              <a:t>importan</a:t>
            </a:r>
            <a:r>
              <a:rPr lang="en-GB" dirty="0">
                <a:solidFill>
                  <a:srgbClr val="000000"/>
                </a:solidFill>
                <a:highlight>
                  <a:srgbClr val="FFFF00"/>
                </a:highlight>
              </a:rPr>
              <a:t>t</a:t>
            </a:r>
            <a:r>
              <a:rPr lang="en" dirty="0" err="1">
                <a:solidFill>
                  <a:srgbClr val="000000"/>
                </a:solidFill>
                <a:highlight>
                  <a:srgbClr val="FFFF00"/>
                </a:highlight>
              </a:rPr>
              <a:t>ly</a:t>
            </a:r>
            <a:r>
              <a:rPr lang="en" dirty="0">
                <a:solidFill>
                  <a:srgbClr val="000000"/>
                </a:solidFill>
                <a:highlight>
                  <a:srgbClr val="FFFF00"/>
                </a:highlight>
              </a:rPr>
              <a:t> make the finishing touches on my dashboard.</a:t>
            </a:r>
            <a:endParaRPr dirty="0">
              <a:solidFill>
                <a:srgbClr val="000000"/>
              </a:solidFill>
              <a:highlight>
                <a:srgbClr val="FFFF00"/>
              </a:highlight>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Tree>
    <p:extLst>
      <p:ext uri="{BB962C8B-B14F-4D97-AF65-F5344CB8AC3E}">
        <p14:creationId xmlns:p14="http://schemas.microsoft.com/office/powerpoint/2010/main" val="628294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a:t>
            </a:r>
            <a:r>
              <a:rPr lang="en" err="1"/>
              <a:t>organised</a:t>
            </a:r>
            <a:r>
              <a:rPr lang="en"/>
              <a:t>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data professional.</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What goal(s) did you set for this week?</a:t>
            </a:r>
          </a:p>
          <a:p>
            <a:pPr marL="640080" lvl="1" indent="-154940">
              <a:spcBef>
                <a:spcPts val="0"/>
              </a:spcBef>
              <a:buChar char="●"/>
            </a:pPr>
            <a:r>
              <a:rPr lang="en" dirty="0">
                <a:solidFill>
                  <a:srgbClr val="000000"/>
                </a:solidFill>
                <a:highlight>
                  <a:srgbClr val="FFFF00"/>
                </a:highlight>
              </a:rPr>
              <a:t>Finish my dashboard</a:t>
            </a:r>
          </a:p>
          <a:p>
            <a:pPr marL="640080" lvl="1" indent="-154940">
              <a:spcBef>
                <a:spcPts val="0"/>
              </a:spcBef>
              <a:buChar char="●"/>
            </a:pPr>
            <a:r>
              <a:rPr lang="en" dirty="0">
                <a:solidFill>
                  <a:srgbClr val="000000"/>
                </a:solidFill>
                <a:highlight>
                  <a:srgbClr val="FFFF00"/>
                </a:highlight>
              </a:rPr>
              <a:t>Come up with a </a:t>
            </a:r>
            <a:r>
              <a:rPr lang="en" dirty="0" err="1">
                <a:solidFill>
                  <a:srgbClr val="000000"/>
                </a:solidFill>
                <a:highlight>
                  <a:srgbClr val="FFFF00"/>
                </a:highlight>
              </a:rPr>
              <a:t>solut</a:t>
            </a:r>
            <a:r>
              <a:rPr lang="en-GB" dirty="0" err="1">
                <a:solidFill>
                  <a:srgbClr val="000000"/>
                </a:solidFill>
                <a:highlight>
                  <a:srgbClr val="FFFF00"/>
                </a:highlight>
              </a:rPr>
              <a:t>i</a:t>
            </a:r>
            <a:r>
              <a:rPr lang="en" dirty="0">
                <a:solidFill>
                  <a:srgbClr val="000000"/>
                </a:solidFill>
                <a:highlight>
                  <a:srgbClr val="FFFF00"/>
                </a:highlight>
              </a:rPr>
              <a:t>on for the EDA dashboard template</a:t>
            </a:r>
          </a:p>
          <a:p>
            <a:pPr marL="640080" lvl="1" indent="-154940">
              <a:spcBef>
                <a:spcPts val="0"/>
              </a:spcBef>
              <a:buChar char="●"/>
            </a:pPr>
            <a:r>
              <a:rPr lang="en-US" dirty="0">
                <a:solidFill>
                  <a:srgbClr val="000000"/>
                </a:solidFill>
                <a:highlight>
                  <a:srgbClr val="FFFF00"/>
                </a:highlight>
              </a:rPr>
              <a:t>Finish up my Work log and Learning log</a:t>
            </a:r>
          </a:p>
          <a:p>
            <a:pPr marL="640080" lvl="1" indent="-154940">
              <a:spcBef>
                <a:spcPts val="0"/>
              </a:spcBef>
              <a:buChar char="●"/>
            </a:pPr>
            <a:r>
              <a:rPr lang="en-US" dirty="0">
                <a:solidFill>
                  <a:srgbClr val="000000"/>
                </a:solidFill>
                <a:highlight>
                  <a:srgbClr val="FFFF00"/>
                </a:highlight>
              </a:rPr>
              <a:t>Create the data analysis in Python file</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have you actually been able to do? </a:t>
            </a:r>
          </a:p>
          <a:p>
            <a:pPr marL="640080" lvl="1" indent="-154940">
              <a:spcBef>
                <a:spcPts val="0"/>
              </a:spcBef>
              <a:buChar char="●"/>
            </a:pPr>
            <a:r>
              <a:rPr lang="en" dirty="0">
                <a:solidFill>
                  <a:srgbClr val="000000"/>
                </a:solidFill>
                <a:highlight>
                  <a:srgbClr val="FFFF00"/>
                </a:highlight>
              </a:rPr>
              <a:t>This week, I achieved almost all of my goals, except for the data analysis file. W</a:t>
            </a:r>
            <a:r>
              <a:rPr lang="en-GB" dirty="0">
                <a:solidFill>
                  <a:srgbClr val="000000"/>
                </a:solidFill>
                <a:highlight>
                  <a:srgbClr val="FFFF00"/>
                </a:highlight>
              </a:rPr>
              <a:t>h</a:t>
            </a:r>
            <a:r>
              <a:rPr lang="en" dirty="0" err="1">
                <a:solidFill>
                  <a:srgbClr val="000000"/>
                </a:solidFill>
                <a:highlight>
                  <a:srgbClr val="FFFF00"/>
                </a:highlight>
              </a:rPr>
              <a:t>ile</a:t>
            </a:r>
            <a:r>
              <a:rPr lang="en" dirty="0">
                <a:solidFill>
                  <a:srgbClr val="000000"/>
                </a:solidFill>
                <a:highlight>
                  <a:srgbClr val="FFFF00"/>
                </a:highlight>
              </a:rPr>
              <a:t> none of the work is perfect by any means, I dedicated a significant amount of work on all of them. I </a:t>
            </a:r>
            <a:r>
              <a:rPr lang="en-GB" dirty="0">
                <a:solidFill>
                  <a:srgbClr val="000000"/>
                </a:solidFill>
                <a:highlight>
                  <a:srgbClr val="FFFF00"/>
                </a:highlight>
              </a:rPr>
              <a:t>also made a lot of improvements on the Work and Learning logs.</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Showcase the evidence of your progress (production artifacts, short descriptions-links-pictures animated gifs, etc.)</a:t>
            </a:r>
          </a:p>
          <a:p>
            <a:pPr marL="640080" lvl="1" indent="-154940">
              <a:spcBef>
                <a:spcPts val="0"/>
              </a:spcBef>
              <a:buChar char="●"/>
            </a:pPr>
            <a:r>
              <a:rPr lang="en-GB" dirty="0">
                <a:highlight>
                  <a:srgbClr val="FFFF00"/>
                </a:highlight>
                <a:hlinkClick r:id="rId3"/>
              </a:rPr>
              <a:t>https://github.com/BredaUniversityADSAI/2023-24a-fai1-adsai-dariavladutu236578/blob/main/Deliverables/SDG Dashboard (1).pbix</a:t>
            </a:r>
            <a:endParaRPr lang="en-GB" dirty="0">
              <a:highlight>
                <a:srgbClr val="FFFF00"/>
              </a:highlight>
            </a:endParaRPr>
          </a:p>
          <a:p>
            <a:pPr marL="640080" lvl="1" indent="-154940">
              <a:spcBef>
                <a:spcPts val="0"/>
              </a:spcBef>
              <a:buChar char="●"/>
            </a:pPr>
            <a:r>
              <a:rPr lang="en-GB" dirty="0">
                <a:highlight>
                  <a:srgbClr val="FFFF00"/>
                </a:highlight>
                <a:hlinkClick r:id="rId4"/>
              </a:rPr>
              <a:t>https://github.com/BredaUniversityADSAI/2023-24a-fai1-adsai-dariavladutu236578/blob/main/Deliverables/Student Template.pbix</a:t>
            </a:r>
            <a:endParaRPr lang="en" dirty="0">
              <a:highlight>
                <a:srgbClr val="FFFF00"/>
              </a:highlight>
            </a:endParaRPr>
          </a:p>
          <a:p>
            <a:pPr marL="640080" lvl="1" indent="-154940">
              <a:spcBef>
                <a:spcPts val="0"/>
              </a:spcBef>
              <a:buChar char="●"/>
            </a:pP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How did the week go? </a:t>
            </a:r>
          </a:p>
          <a:p>
            <a:pPr marL="640080" lvl="1" indent="-154940">
              <a:spcBef>
                <a:spcPts val="0"/>
              </a:spcBef>
              <a:buChar char="●"/>
            </a:pPr>
            <a:r>
              <a:rPr lang="en-US" dirty="0">
                <a:solidFill>
                  <a:srgbClr val="000000"/>
                </a:solidFill>
                <a:highlight>
                  <a:srgbClr val="FFFF00"/>
                </a:highlight>
              </a:rPr>
              <a:t>The wee was very stressful since it was the last one of the block, and since I lost my file for the final presentation deliverable. I had to complete and refine many of my final deliverables, which left me exhausted.</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went well? </a:t>
            </a:r>
          </a:p>
          <a:p>
            <a:pPr marL="640080" lvl="1" indent="-154940">
              <a:spcBef>
                <a:spcPts val="0"/>
              </a:spcBef>
              <a:buChar char="●"/>
            </a:pPr>
            <a:r>
              <a:rPr lang="en" dirty="0">
                <a:solidFill>
                  <a:srgbClr val="000000"/>
                </a:solidFill>
                <a:highlight>
                  <a:srgbClr val="FFFF00"/>
                </a:highlight>
              </a:rPr>
              <a:t>I successfully passed my Python exam (both the exercise and theoretical parts). </a:t>
            </a:r>
          </a:p>
          <a:p>
            <a:pPr marL="640080" lvl="1" indent="-154940">
              <a:spcBef>
                <a:spcPts val="0"/>
              </a:spcBef>
              <a:buChar char="●"/>
            </a:pPr>
            <a:r>
              <a:rPr lang="en" dirty="0">
                <a:solidFill>
                  <a:srgbClr val="000000"/>
                </a:solidFill>
                <a:highlight>
                  <a:srgbClr val="FFFF00"/>
                </a:highlight>
              </a:rPr>
              <a:t>I was able to complete the Work and Learning log to my liking, and caught up on some minor tasks that I had to do</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didn’t go so well? </a:t>
            </a:r>
          </a:p>
          <a:p>
            <a:pPr marL="640080" lvl="1" indent="-154940">
              <a:spcBef>
                <a:spcPts val="0"/>
              </a:spcBef>
              <a:buChar char="●"/>
            </a:pPr>
            <a:r>
              <a:rPr lang="en" dirty="0">
                <a:solidFill>
                  <a:srgbClr val="000000"/>
                </a:solidFill>
                <a:highlight>
                  <a:srgbClr val="FFFF00"/>
                </a:highlight>
              </a:rPr>
              <a:t>My SDGs presentation file got corrupted and a lot of my work was lost. However, I managed to put some of it back together, although not to the level it was before.</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 you learn? </a:t>
            </a:r>
          </a:p>
          <a:p>
            <a:pPr marL="640080" lvl="1" indent="-154940">
              <a:spcBef>
                <a:spcPts val="0"/>
              </a:spcBef>
              <a:buChar char="●"/>
            </a:pPr>
            <a:r>
              <a:rPr lang="en" dirty="0">
                <a:solidFill>
                  <a:srgbClr val="000000"/>
                </a:solidFill>
                <a:highlight>
                  <a:srgbClr val="FFFF00"/>
                </a:highlight>
              </a:rPr>
              <a:t>I learned the importance of consistency and a good task schedule. </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could be added as an Action point looking forward to next week?</a:t>
            </a:r>
          </a:p>
          <a:p>
            <a:pPr marL="640080" lvl="1" indent="-154940">
              <a:spcBef>
                <a:spcPts val="0"/>
              </a:spcBef>
              <a:buChar char="●"/>
            </a:pPr>
            <a:r>
              <a:rPr lang="en" dirty="0">
                <a:solidFill>
                  <a:srgbClr val="000000"/>
                </a:solidFill>
                <a:highlight>
                  <a:srgbClr val="FFFF00"/>
                </a:highlight>
              </a:rPr>
              <a:t>F</a:t>
            </a:r>
            <a:r>
              <a:rPr lang="en-GB" dirty="0">
                <a:solidFill>
                  <a:srgbClr val="000000"/>
                </a:solidFill>
                <a:highlight>
                  <a:srgbClr val="FFFF00"/>
                </a:highlight>
              </a:rPr>
              <a:t>o</a:t>
            </a:r>
            <a:r>
              <a:rPr lang="en" dirty="0">
                <a:solidFill>
                  <a:srgbClr val="000000"/>
                </a:solidFill>
                <a:highlight>
                  <a:srgbClr val="FFFF00"/>
                </a:highlight>
              </a:rPr>
              <a:t>r my next block, I plan on being more efficient and as organized as possible in order to avoid stressful situations like this week was.</a:t>
            </a:r>
            <a:endParaRPr dirty="0">
              <a:solidFill>
                <a:srgbClr val="000000"/>
              </a:solidFill>
              <a:highlight>
                <a:srgbClr val="FFFF00"/>
              </a:highlight>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604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Tree>
    <p:extLst>
      <p:ext uri="{BB962C8B-B14F-4D97-AF65-F5344CB8AC3E}">
        <p14:creationId xmlns:p14="http://schemas.microsoft.com/office/powerpoint/2010/main" val="286110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nl-NL"/>
              <a:t>Professional </a:t>
            </a:r>
            <a:r>
              <a:rPr lang="nl-NL" err="1"/>
              <a:t>Practice</a:t>
            </a: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dirty="0"/>
              <a:t>The student demonstrates professional </a:t>
            </a:r>
            <a:r>
              <a:rPr lang="en-GB" dirty="0" err="1"/>
              <a:t>behavior</a:t>
            </a:r>
            <a:r>
              <a:rPr lang="en-GB" dirty="0"/>
              <a:t> as well as accountability and ethics in the application of industry best practices for planning, communication, collaboration, and responsible execution of work assignments.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1/1</a:t>
            </a:r>
            <a:endParaRPr dirty="0"/>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indent="0">
              <a:lnSpc>
                <a:spcPct val="115000"/>
              </a:lnSpc>
              <a:buNone/>
            </a:pPr>
            <a:endParaRPr lang="en" sz="900" i="1" dirty="0">
              <a:solidFill>
                <a:srgbClr val="000000"/>
              </a:solidFill>
              <a:highlight>
                <a:srgbClr val="FFFF00"/>
              </a:highlight>
              <a:latin typeface="Helvetica Neue"/>
              <a:ea typeface="Helvetica Neue"/>
              <a:cs typeface="Helvetica Neue"/>
              <a:sym typeface="Helvetica Neue"/>
            </a:endParaRPr>
          </a:p>
          <a:p>
            <a:pPr marL="171450" indent="-171450">
              <a:lnSpc>
                <a:spcPct val="115000"/>
              </a:lnSpc>
              <a:buFont typeface="Wingdings" pitchFamily="2" charset="2"/>
              <a:buChar char="ü"/>
            </a:pPr>
            <a:r>
              <a:rPr lang="en" sz="900" i="1" dirty="0">
                <a:solidFill>
                  <a:srgbClr val="000000"/>
                </a:solidFill>
                <a:highlight>
                  <a:srgbClr val="FFFF00"/>
                </a:highlight>
                <a:latin typeface="Helvetica Neue"/>
                <a:ea typeface="Helvetica Neue"/>
                <a:cs typeface="Helvetica Neue"/>
                <a:sym typeface="Helvetica Neue"/>
              </a:rPr>
              <a:t>(Poor) I have made sure to fill in the absentee form before 9 a.m.</a:t>
            </a:r>
          </a:p>
          <a:p>
            <a:pPr marL="171450" indent="-171450">
              <a:lnSpc>
                <a:spcPct val="115000"/>
              </a:lnSpc>
              <a:buFont typeface="Wingdings" pitchFamily="2" charset="2"/>
              <a:buChar char="ü"/>
            </a:pPr>
            <a:r>
              <a:rPr lang="en" sz="900" i="1" dirty="0">
                <a:solidFill>
                  <a:srgbClr val="000000"/>
                </a:solidFill>
                <a:highlight>
                  <a:srgbClr val="FFFF00"/>
                </a:highlight>
                <a:latin typeface="Helvetica Neue"/>
                <a:ea typeface="Helvetica Neue"/>
                <a:cs typeface="Helvetica Neue"/>
                <a:sym typeface="Helvetica Neue"/>
              </a:rPr>
              <a:t>(Sufficient) I discussed with Bram and Irene on the 1</a:t>
            </a:r>
            <a:r>
              <a:rPr lang="en" sz="900" i="1" baseline="30000" dirty="0">
                <a:solidFill>
                  <a:srgbClr val="000000"/>
                </a:solidFill>
                <a:highlight>
                  <a:srgbClr val="FFFF00"/>
                </a:highlight>
                <a:latin typeface="Helvetica Neue"/>
                <a:ea typeface="Helvetica Neue"/>
                <a:cs typeface="Helvetica Neue"/>
                <a:sym typeface="Helvetica Neue"/>
              </a:rPr>
              <a:t>st</a:t>
            </a:r>
            <a:r>
              <a:rPr lang="en" sz="900" i="1" dirty="0">
                <a:solidFill>
                  <a:srgbClr val="000000"/>
                </a:solidFill>
                <a:highlight>
                  <a:srgbClr val="FFFF00"/>
                </a:highlight>
                <a:latin typeface="Helvetica Neue"/>
                <a:ea typeface="Helvetica Neue"/>
                <a:cs typeface="Helvetica Neue"/>
                <a:sym typeface="Helvetica Neue"/>
              </a:rPr>
              <a:t> of March 2024 and again on the 24</a:t>
            </a:r>
            <a:r>
              <a:rPr lang="en" sz="900" i="1" baseline="30000" dirty="0">
                <a:solidFill>
                  <a:srgbClr val="000000"/>
                </a:solidFill>
                <a:highlight>
                  <a:srgbClr val="FFFF00"/>
                </a:highlight>
                <a:latin typeface="Helvetica Neue"/>
                <a:ea typeface="Helvetica Neue"/>
                <a:cs typeface="Helvetica Neue"/>
                <a:sym typeface="Helvetica Neue"/>
              </a:rPr>
              <a:t>th</a:t>
            </a:r>
            <a:r>
              <a:rPr lang="en" sz="900" i="1" dirty="0">
                <a:solidFill>
                  <a:srgbClr val="000000"/>
                </a:solidFill>
                <a:highlight>
                  <a:srgbClr val="FFFF00"/>
                </a:highlight>
                <a:latin typeface="Helvetica Neue"/>
                <a:ea typeface="Helvetica Neue"/>
                <a:cs typeface="Helvetica Neue"/>
                <a:sym typeface="Helvetica Neue"/>
              </a:rPr>
              <a:t> of May 2024. They agreed that I could use the </a:t>
            </a:r>
            <a:r>
              <a:rPr lang="en" sz="900" i="1" dirty="0" err="1">
                <a:solidFill>
                  <a:srgbClr val="000000"/>
                </a:solidFill>
                <a:highlight>
                  <a:srgbClr val="FFFF00"/>
                </a:highlight>
                <a:latin typeface="Helvetica Neue"/>
                <a:ea typeface="Helvetica Neue"/>
                <a:cs typeface="Helvetica Neue"/>
                <a:sym typeface="Helvetica Neue"/>
              </a:rPr>
              <a:t>DataLab</a:t>
            </a:r>
            <a:r>
              <a:rPr lang="en" sz="900" i="1" dirty="0">
                <a:solidFill>
                  <a:srgbClr val="000000"/>
                </a:solidFill>
                <a:highlight>
                  <a:srgbClr val="FFFF00"/>
                </a:highlight>
                <a:latin typeface="Helvetica Neue"/>
                <a:ea typeface="Helvetica Neue"/>
                <a:cs typeface="Helvetica Neue"/>
                <a:sym typeface="Helvetica Neue"/>
              </a:rPr>
              <a:t> Preparations of Block C (the quizzes) as evidence for the criteria of ILO 1.3; I have updated my Work Log on a regular basis.</a:t>
            </a:r>
          </a:p>
          <a:p>
            <a:pPr marL="171450" indent="-171450">
              <a:lnSpc>
                <a:spcPct val="115000"/>
              </a:lnSpc>
              <a:buFont typeface="Wingdings" pitchFamily="2" charset="2"/>
              <a:buChar char="ü"/>
            </a:pPr>
            <a:r>
              <a:rPr lang="en" sz="900" i="1" dirty="0">
                <a:solidFill>
                  <a:srgbClr val="000000"/>
                </a:solidFill>
                <a:highlight>
                  <a:srgbClr val="FFFF00"/>
                </a:highlight>
                <a:latin typeface="Helvetica Neue"/>
                <a:ea typeface="Helvetica Neue"/>
                <a:cs typeface="Helvetica Neue"/>
                <a:sym typeface="Helvetica Neue"/>
              </a:rPr>
              <a:t>(Good) </a:t>
            </a:r>
            <a:r>
              <a:rPr lang="en-US" sz="900" i="1" dirty="0">
                <a:solidFill>
                  <a:srgbClr val="000000"/>
                </a:solidFill>
                <a:highlight>
                  <a:srgbClr val="FFFF00"/>
                </a:highlight>
                <a:latin typeface="Helvetica Neue"/>
                <a:ea typeface="Helvetica Neue"/>
                <a:cs typeface="Helvetica Neue"/>
                <a:sym typeface="Helvetica Neue"/>
              </a:rPr>
              <a:t>Refer to Block B ILO 2 for proof of </a:t>
            </a:r>
            <a:r>
              <a:rPr lang="en-US" sz="900" i="1" dirty="0" err="1">
                <a:solidFill>
                  <a:srgbClr val="000000"/>
                </a:solidFill>
                <a:highlight>
                  <a:srgbClr val="FFFF00"/>
                </a:highlight>
                <a:latin typeface="Helvetica Neue"/>
                <a:ea typeface="Helvetica Neue"/>
                <a:cs typeface="Helvetica Neue"/>
                <a:sym typeface="Helvetica Neue"/>
              </a:rPr>
              <a:t>proffesional</a:t>
            </a:r>
            <a:r>
              <a:rPr lang="en-US" sz="900" i="1" dirty="0">
                <a:solidFill>
                  <a:srgbClr val="000000"/>
                </a:solidFill>
                <a:highlight>
                  <a:srgbClr val="FFFF00"/>
                </a:highlight>
                <a:latin typeface="Helvetica Neue"/>
                <a:ea typeface="Helvetica Neue"/>
                <a:cs typeface="Helvetica Neue"/>
                <a:sym typeface="Helvetica Neue"/>
              </a:rPr>
              <a:t> standards regarding writing.</a:t>
            </a:r>
            <a:endParaRPr lang="en" sz="900" i="1" dirty="0">
              <a:solidFill>
                <a:srgbClr val="000000"/>
              </a:solidFill>
              <a:highlight>
                <a:srgbClr val="FFFF00"/>
              </a:highlight>
              <a:latin typeface="Helvetica Neue"/>
              <a:ea typeface="Helvetica Neue"/>
              <a:cs typeface="Helvetica Neue"/>
              <a:sym typeface="Helvetica Neue"/>
            </a:endParaRPr>
          </a:p>
          <a:p>
            <a:pPr marL="171450" indent="-171450">
              <a:lnSpc>
                <a:spcPct val="115000"/>
              </a:lnSpc>
            </a:pPr>
            <a:endParaRPr lang="en" sz="900" i="1" dirty="0">
              <a:solidFill>
                <a:schemeClr val="lt1"/>
              </a:solidFill>
              <a:latin typeface="Helvetica Neue"/>
              <a:ea typeface="Helvetica Neue"/>
              <a:cs typeface="Helvetica Neue"/>
              <a:sym typeface="Helvetica Neue"/>
            </a:endParaRPr>
          </a:p>
          <a:p>
            <a:pPr marL="171450" indent="-171450">
              <a:lnSpc>
                <a:spcPct val="115000"/>
              </a:lnSpc>
            </a:pP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demonstrates professional </a:t>
            </a:r>
            <a:r>
              <a:rPr lang="en-GB" err="1"/>
              <a:t>behavior</a:t>
            </a:r>
            <a:r>
              <a:rPr lang="en-GB"/>
              <a:t> as well as accountability and ethics in the application of industry best practices for planning, communication, collaboration, and responsible execution of work assignments. </a:t>
            </a:r>
            <a:endParaRP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1.3</a:t>
            </a:r>
            <a:endParaRPr/>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attends the </a:t>
            </a:r>
            <a:r>
              <a:rPr lang="en-US" dirty="0" err="1"/>
              <a:t>Datalab</a:t>
            </a:r>
            <a:r>
              <a:rPr lang="en-US" dirty="0"/>
              <a:t> sessions, and submits work, adhering to defined guidelines and processes in the Creative Brief.</a:t>
            </a: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 sz="900"/>
              <a:t>Professional Practice</a:t>
            </a:r>
            <a:endParaRPr lang="en-US" sz="900"/>
          </a:p>
        </p:txBody>
      </p:sp>
      <p:pic>
        <p:nvPicPr>
          <p:cNvPr id="3" name="Picture 2" descr="A screenshot of a computer&#10;&#10;Description automatically generated">
            <a:extLst>
              <a:ext uri="{FF2B5EF4-FFF2-40B4-BE49-F238E27FC236}">
                <a16:creationId xmlns:a16="http://schemas.microsoft.com/office/drawing/2014/main" id="{50776587-C66F-D814-BB3A-DA0EF29CDCD8}"/>
              </a:ext>
            </a:extLst>
          </p:cNvPr>
          <p:cNvPicPr>
            <a:picLocks noChangeAspect="1"/>
          </p:cNvPicPr>
          <p:nvPr/>
        </p:nvPicPr>
        <p:blipFill>
          <a:blip r:embed="rId3"/>
          <a:stretch>
            <a:fillRect/>
          </a:stretch>
        </p:blipFill>
        <p:spPr>
          <a:xfrm>
            <a:off x="5830759" y="1152000"/>
            <a:ext cx="3130361" cy="195647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F502478-D9E3-A9E7-7AC1-77C2DDC4B4C4}"/>
              </a:ext>
            </a:extLst>
          </p:cNvPr>
          <p:cNvPicPr>
            <a:picLocks noChangeAspect="1"/>
          </p:cNvPicPr>
          <p:nvPr/>
        </p:nvPicPr>
        <p:blipFill>
          <a:blip r:embed="rId4"/>
          <a:stretch>
            <a:fillRect/>
          </a:stretch>
        </p:blipFill>
        <p:spPr>
          <a:xfrm>
            <a:off x="5830759" y="3108475"/>
            <a:ext cx="3130361" cy="1956475"/>
          </a:xfrm>
          <a:prstGeom prst="rect">
            <a:avLst/>
          </a:prstGeom>
        </p:spPr>
      </p:pic>
      <p:sp>
        <p:nvSpPr>
          <p:cNvPr id="4" name="TextBox 3">
            <a:extLst>
              <a:ext uri="{FF2B5EF4-FFF2-40B4-BE49-F238E27FC236}">
                <a16:creationId xmlns:a16="http://schemas.microsoft.com/office/drawing/2014/main" id="{DEBC3DDA-4EA2-5017-C8F9-889DFD725B91}"/>
              </a:ext>
            </a:extLst>
          </p:cNvPr>
          <p:cNvSpPr txBox="1"/>
          <p:nvPr/>
        </p:nvSpPr>
        <p:spPr>
          <a:xfrm>
            <a:off x="21401" y="2762435"/>
            <a:ext cx="1220407" cy="1869743"/>
          </a:xfrm>
          <a:prstGeom prst="rect">
            <a:avLst/>
          </a:prstGeom>
          <a:noFill/>
        </p:spPr>
        <p:txBody>
          <a:bodyPr wrap="square">
            <a:spAutoFit/>
          </a:bodyPr>
          <a:lstStyle/>
          <a:p>
            <a:r>
              <a:rPr lang="en-RO" sz="1050" dirty="0">
                <a:highlight>
                  <a:srgbClr val="FFFF00"/>
                </a:highlight>
                <a:hlinkClick r:id="rId5"/>
              </a:rPr>
              <a:t>https://github.com/BredaUniversityADSAI/2023-24a-fai1-adsai-dariavladutu236578/blob/main/Deliverables/236578_Work%20Log%202023-24A%20ADS_AI.xlsx</a:t>
            </a:r>
            <a:endParaRPr lang="en-RO" sz="1050" dirty="0">
              <a:highlight>
                <a:srgbClr val="FFFF00"/>
              </a:highlight>
            </a:endParaRPr>
          </a:p>
        </p:txBody>
      </p:sp>
      <p:pic>
        <p:nvPicPr>
          <p:cNvPr id="6" name="Picture 5" descr="A screenshot of a computer&#10;&#10;Description automatically generated">
            <a:extLst>
              <a:ext uri="{FF2B5EF4-FFF2-40B4-BE49-F238E27FC236}">
                <a16:creationId xmlns:a16="http://schemas.microsoft.com/office/drawing/2014/main" id="{F6F30FA4-AE0A-8126-CA0D-78989119F9FB}"/>
              </a:ext>
            </a:extLst>
          </p:cNvPr>
          <p:cNvPicPr>
            <a:picLocks noChangeAspect="1"/>
          </p:cNvPicPr>
          <p:nvPr/>
        </p:nvPicPr>
        <p:blipFill>
          <a:blip r:embed="rId6"/>
          <a:stretch>
            <a:fillRect/>
          </a:stretch>
        </p:blipFill>
        <p:spPr>
          <a:xfrm>
            <a:off x="1241808" y="2665479"/>
            <a:ext cx="3146719" cy="1966699"/>
          </a:xfrm>
          <a:prstGeom prst="rect">
            <a:avLst/>
          </a:prstGeom>
        </p:spPr>
      </p:pic>
      <p:sp>
        <p:nvSpPr>
          <p:cNvPr id="7" name="TextBox 6">
            <a:extLst>
              <a:ext uri="{FF2B5EF4-FFF2-40B4-BE49-F238E27FC236}">
                <a16:creationId xmlns:a16="http://schemas.microsoft.com/office/drawing/2014/main" id="{96314C4C-0245-5C0A-5564-BA14D813F1DC}"/>
              </a:ext>
            </a:extLst>
          </p:cNvPr>
          <p:cNvSpPr txBox="1"/>
          <p:nvPr/>
        </p:nvSpPr>
        <p:spPr>
          <a:xfrm>
            <a:off x="4550006" y="1996065"/>
            <a:ext cx="1349485" cy="1338828"/>
          </a:xfrm>
          <a:prstGeom prst="rect">
            <a:avLst/>
          </a:prstGeom>
          <a:noFill/>
        </p:spPr>
        <p:txBody>
          <a:bodyPr wrap="square">
            <a:spAutoFit/>
          </a:bodyPr>
          <a:lstStyle/>
          <a:p>
            <a:r>
              <a:rPr lang="en-RO" sz="900" dirty="0">
                <a:highlight>
                  <a:srgbClr val="FFFF00"/>
                </a:highlight>
                <a:hlinkClick r:id="rId7"/>
              </a:rPr>
              <a:t>https://github.com/BredaUniversityADSAI/2023-24a-fai1-adsai-dariavladutu236578/blob/main/Deliverables/DataLab%20prep./._236578_VladutuDaria_Week4DataLab1_1.docx</a:t>
            </a:r>
            <a:endParaRPr lang="en-RO" sz="900" dirty="0">
              <a:highlight>
                <a:srgbClr val="FFFF00"/>
              </a:highlight>
            </a:endParaRPr>
          </a:p>
        </p:txBody>
      </p:sp>
      <p:sp>
        <p:nvSpPr>
          <p:cNvPr id="9" name="TextBox 8">
            <a:extLst>
              <a:ext uri="{FF2B5EF4-FFF2-40B4-BE49-F238E27FC236}">
                <a16:creationId xmlns:a16="http://schemas.microsoft.com/office/drawing/2014/main" id="{2F28A3A9-EA09-F5ED-1D5E-5BBF8997829F}"/>
              </a:ext>
            </a:extLst>
          </p:cNvPr>
          <p:cNvSpPr txBox="1"/>
          <p:nvPr/>
        </p:nvSpPr>
        <p:spPr>
          <a:xfrm>
            <a:off x="4422385" y="4073652"/>
            <a:ext cx="1477106" cy="923330"/>
          </a:xfrm>
          <a:prstGeom prst="rect">
            <a:avLst/>
          </a:prstGeom>
          <a:noFill/>
        </p:spPr>
        <p:txBody>
          <a:bodyPr wrap="square">
            <a:spAutoFit/>
          </a:bodyPr>
          <a:lstStyle/>
          <a:p>
            <a:r>
              <a:rPr lang="en-RO" sz="900" dirty="0">
                <a:highlight>
                  <a:srgbClr val="FFFF00"/>
                </a:highlight>
                <a:hlinkClick r:id="rId8"/>
              </a:rPr>
              <a:t>https://github.com/BredaUniversityADSAI/2023-24a-fai1-adsai-dariavladutu236578/blob/main/Exercises/._VladutuDaria_GitHubExercise</a:t>
            </a:r>
            <a:endParaRPr lang="en-RO" sz="900" dirty="0">
              <a:highlight>
                <a:srgbClr val="FFFF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2</a:t>
            </a:r>
            <a:endParaRPr sz="40000">
              <a:solidFill>
                <a:srgbClr val="999999"/>
              </a:solidFill>
              <a:latin typeface="Roboto"/>
              <a:ea typeface="Roboto"/>
              <a:cs typeface="Roboto"/>
              <a:sym typeface="Roboto"/>
            </a:endParaRPr>
          </a:p>
        </p:txBody>
      </p:sp>
      <p:sp>
        <p:nvSpPr>
          <p:cNvPr id="416" name="Google Shape;416;p4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2</a:t>
            </a:r>
            <a:endParaRPr/>
          </a:p>
        </p:txBody>
      </p:sp>
      <p:sp>
        <p:nvSpPr>
          <p:cNvPr id="417" name="Google Shape;417;p4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Professional Practice / Attitude</a:t>
            </a:r>
            <a:endParaRPr/>
          </a:p>
        </p:txBody>
      </p:sp>
      <p:sp>
        <p:nvSpPr>
          <p:cNvPr id="418" name="Google Shape;418;p4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a:t>The student demonstrate self-exploration and personal development, good academic</a:t>
            </a:r>
            <a:r>
              <a:rPr lang="en-NL"/>
              <a:t> </a:t>
            </a:r>
            <a:r>
              <a:rPr lang="en-GB"/>
              <a:t>practices in learning how to learn and the acquisition of professional knowledge</a:t>
            </a:r>
            <a:r>
              <a:rPr lang="en-NL"/>
              <a:t> </a:t>
            </a:r>
            <a:r>
              <a:rPr lang="en-GB"/>
              <a:t>through research,</a:t>
            </a:r>
            <a:r>
              <a:rPr lang="en-NL"/>
              <a:t> </a:t>
            </a:r>
            <a:r>
              <a:rPr lang="en-GB"/>
              <a:t>study, analysis, applied practice, discussion and reporting.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1/1</a:t>
            </a:r>
            <a:endParaRPr dirty="0"/>
          </a:p>
        </p:txBody>
      </p:sp>
      <p:sp>
        <p:nvSpPr>
          <p:cNvPr id="458" name="Google Shape;458;p48"/>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indent="-171450">
              <a:lnSpc>
                <a:spcPct val="115000"/>
              </a:lnSpc>
            </a:pPr>
            <a:r>
              <a:rPr lang="en-GB" i="1" dirty="0">
                <a:solidFill>
                  <a:srgbClr val="000000"/>
                </a:solidFill>
                <a:highlight>
                  <a:srgbClr val="FFFF00"/>
                </a:highlight>
                <a:latin typeface="Helvetica Neue"/>
                <a:ea typeface="Helvetica Neue"/>
                <a:cs typeface="Helvetica Neue"/>
                <a:sym typeface="Helvetica Neue"/>
              </a:rPr>
              <a:t>(POOR) The Learning Log is complete, and each week I have documented the tasks at hand and what I have learned. There are no traces of plagiarism.</a:t>
            </a:r>
          </a:p>
          <a:p>
            <a:pPr marL="171450" indent="-171450">
              <a:lnSpc>
                <a:spcPct val="115000"/>
              </a:lnSpc>
            </a:pPr>
            <a:r>
              <a:rPr lang="en" i="1" dirty="0">
                <a:solidFill>
                  <a:schemeClr val="lt1"/>
                </a:solidFill>
                <a:latin typeface="Helvetica Neue"/>
                <a:ea typeface="Helvetica Neue"/>
                <a:cs typeface="Helvetica Neue"/>
                <a:sym typeface="Helvetica Neue"/>
              </a:rPr>
              <a:t>(INSUFFICIENT) I have tried to complete the work log to the best of my abilities and time devoted to the curriculum.</a:t>
            </a:r>
          </a:p>
          <a:p>
            <a:pPr marL="171450" indent="-171450">
              <a:lnSpc>
                <a:spcPct val="115000"/>
              </a:lnSpc>
            </a:pPr>
            <a:r>
              <a:rPr lang="en" i="1" dirty="0">
                <a:solidFill>
                  <a:schemeClr val="lt1"/>
                </a:solidFill>
                <a:latin typeface="Helvetica Neue"/>
                <a:ea typeface="Helvetica Neue"/>
                <a:cs typeface="Helvetica Neue"/>
                <a:sym typeface="Helvetica Neue"/>
              </a:rPr>
              <a:t>(SUFFICIENT) I have referenced all the links </a:t>
            </a:r>
            <a:r>
              <a:rPr lang="en-GB" i="1" dirty="0">
                <a:solidFill>
                  <a:schemeClr val="lt1"/>
                </a:solidFill>
                <a:latin typeface="Helvetica Neue"/>
                <a:ea typeface="Helvetica Neue"/>
                <a:cs typeface="Helvetica Neue"/>
                <a:sym typeface="Helvetica Neue"/>
              </a:rPr>
              <a:t>I could have possibly in the work log.</a:t>
            </a:r>
          </a:p>
          <a:p>
            <a:pPr marL="171450" indent="-171450">
              <a:lnSpc>
                <a:spcPct val="115000"/>
              </a:lnSpc>
            </a:pPr>
            <a:r>
              <a:rPr lang="en-GB" i="1" dirty="0">
                <a:solidFill>
                  <a:srgbClr val="000000"/>
                </a:solidFill>
                <a:highlight>
                  <a:srgbClr val="FFFF00"/>
                </a:highlight>
                <a:latin typeface="Helvetica Neue"/>
                <a:ea typeface="Helvetica Neue"/>
                <a:cs typeface="Helvetica Neue"/>
                <a:sym typeface="Helvetica Neue"/>
              </a:rPr>
              <a:t>(GOOD) All references to important resources used are included.</a:t>
            </a:r>
          </a:p>
          <a:p>
            <a:pPr marL="171450" indent="-171450">
              <a:lnSpc>
                <a:spcPct val="115000"/>
              </a:lnSpc>
            </a:pPr>
            <a:r>
              <a:rPr lang="en-GB" i="1" dirty="0">
                <a:solidFill>
                  <a:srgbClr val="000000"/>
                </a:solidFill>
                <a:highlight>
                  <a:srgbClr val="FFFF00"/>
                </a:highlight>
                <a:latin typeface="Helvetica Neue"/>
                <a:ea typeface="Helvetica Neue"/>
                <a:cs typeface="Helvetica Neue"/>
                <a:sym typeface="Helvetica Neue"/>
              </a:rPr>
              <a:t>(EXCELLENT) My writing style is professional and free of spelling and grammar mistakes.</a:t>
            </a:r>
          </a:p>
          <a:p>
            <a:pPr marL="171450" indent="-171450">
              <a:lnSpc>
                <a:spcPct val="115000"/>
              </a:lnSpc>
            </a:pPr>
            <a:endParaRPr dirty="0"/>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a:t>The student demonstrate self-exploration and personal development, good academic</a:t>
            </a:r>
            <a:r>
              <a:rPr lang="en-NL"/>
              <a:t> </a:t>
            </a:r>
            <a:r>
              <a:rPr lang="en-GB"/>
              <a:t>practices in learning how to learn and the acquisition of professional knowledge</a:t>
            </a:r>
            <a:r>
              <a:rPr lang="en-NL"/>
              <a:t> </a:t>
            </a:r>
            <a:r>
              <a:rPr lang="en-GB"/>
              <a:t>through research,</a:t>
            </a:r>
            <a:r>
              <a:rPr lang="en-NL"/>
              <a:t> </a:t>
            </a:r>
            <a:r>
              <a:rPr lang="en-GB"/>
              <a:t>study, analysis, applied practice, discussion and reporting. </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a:t>
            </a:r>
            <a:endParaRPr/>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reports on learning progress and updates plans in a well-written, concise format with appropriate visual communication, guided by active engagement with feedback.</a:t>
            </a:r>
            <a:endParaRPr/>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Professional Practice</a:t>
            </a:r>
            <a:endParaRPr/>
          </a:p>
        </p:txBody>
      </p:sp>
      <p:pic>
        <p:nvPicPr>
          <p:cNvPr id="6" name="Picture 5" descr="A screenshot of a computer&#10;&#10;Description automatically generated">
            <a:extLst>
              <a:ext uri="{FF2B5EF4-FFF2-40B4-BE49-F238E27FC236}">
                <a16:creationId xmlns:a16="http://schemas.microsoft.com/office/drawing/2014/main" id="{F8055AD4-0207-63F0-CADB-2648D711D588}"/>
              </a:ext>
            </a:extLst>
          </p:cNvPr>
          <p:cNvPicPr>
            <a:picLocks noChangeAspect="1"/>
          </p:cNvPicPr>
          <p:nvPr/>
        </p:nvPicPr>
        <p:blipFill>
          <a:blip r:embed="rId3"/>
          <a:stretch>
            <a:fillRect/>
          </a:stretch>
        </p:blipFill>
        <p:spPr>
          <a:xfrm>
            <a:off x="5783910" y="3100594"/>
            <a:ext cx="3268590" cy="1838582"/>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D6A3479C-53A1-E3CF-0A35-6FBD1DDE6922}"/>
              </a:ext>
            </a:extLst>
          </p:cNvPr>
          <p:cNvPicPr>
            <a:picLocks noChangeAspect="1"/>
          </p:cNvPicPr>
          <p:nvPr/>
        </p:nvPicPr>
        <p:blipFill rotWithShape="1">
          <a:blip r:embed="rId4"/>
          <a:srcRect t="4114" b="9999"/>
          <a:stretch/>
        </p:blipFill>
        <p:spPr>
          <a:xfrm>
            <a:off x="5783909" y="1262909"/>
            <a:ext cx="3268591" cy="1837685"/>
          </a:xfrm>
          <a:prstGeom prst="rect">
            <a:avLst/>
          </a:prstGeom>
        </p:spPr>
      </p:pic>
      <p:sp>
        <p:nvSpPr>
          <p:cNvPr id="9" name="TextBox 8">
            <a:extLst>
              <a:ext uri="{FF2B5EF4-FFF2-40B4-BE49-F238E27FC236}">
                <a16:creationId xmlns:a16="http://schemas.microsoft.com/office/drawing/2014/main" id="{563D89A7-08E1-0EAF-5D8B-F1BC7EA12FDC}"/>
              </a:ext>
            </a:extLst>
          </p:cNvPr>
          <p:cNvSpPr txBox="1"/>
          <p:nvPr/>
        </p:nvSpPr>
        <p:spPr>
          <a:xfrm>
            <a:off x="91500" y="4430057"/>
            <a:ext cx="4630846" cy="577081"/>
          </a:xfrm>
          <a:prstGeom prst="rect">
            <a:avLst/>
          </a:prstGeom>
          <a:noFill/>
        </p:spPr>
        <p:txBody>
          <a:bodyPr wrap="square">
            <a:spAutoFit/>
          </a:bodyPr>
          <a:lstStyle/>
          <a:p>
            <a:r>
              <a:rPr lang="en-RO" sz="1050" dirty="0">
                <a:highlight>
                  <a:srgbClr val="FFFF00"/>
                </a:highlight>
                <a:hlinkClick r:id="rId5"/>
              </a:rPr>
              <a:t>https://github.com/BredaUniversityADSAI/2023-24a-fai1-adsai-dariavladutu236578/blob/main/Deliverables/Learning%20Log%202023-24A%20ADS_AI%20%5BAuto-saved%5D.pptx</a:t>
            </a:r>
            <a:endParaRPr lang="en-RO" sz="1050" dirty="0">
              <a:highlight>
                <a:srgbClr val="FFFF00"/>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Introduction to Artificial Intelligence</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The student is able to identify, and analyze AI applications in fictional and real-life (business) scenarios by examining and applying relevant concepts from AI literature and theory.</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3</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indent="-171450">
              <a:lnSpc>
                <a:spcPct val="115000"/>
              </a:lnSpc>
            </a:pPr>
            <a:r>
              <a:rPr lang="en-GB" sz="900" i="1" dirty="0">
                <a:solidFill>
                  <a:srgbClr val="000000"/>
                </a:solidFill>
                <a:highlight>
                  <a:srgbClr val="FFFF00"/>
                </a:highlight>
                <a:latin typeface="Helvetica Neue"/>
                <a:ea typeface="Helvetica Neue"/>
                <a:cs typeface="Helvetica Neue"/>
                <a:sym typeface="Helvetica Neue"/>
              </a:rPr>
              <a:t>(POOR) I have effectively communicated my findings in a 7-minute presentation</a:t>
            </a:r>
          </a:p>
          <a:p>
            <a:pPr marL="171450" indent="-171450">
              <a:lnSpc>
                <a:spcPct val="115000"/>
              </a:lnSpc>
            </a:pPr>
            <a:r>
              <a:rPr lang="en-GB" sz="900" i="1" dirty="0">
                <a:solidFill>
                  <a:srgbClr val="000000"/>
                </a:solidFill>
                <a:highlight>
                  <a:srgbClr val="FFFF00"/>
                </a:highlight>
                <a:latin typeface="Helvetica Neue"/>
                <a:ea typeface="Helvetica Neue"/>
                <a:cs typeface="Helvetica Neue"/>
                <a:sym typeface="Helvetica Neue"/>
              </a:rPr>
              <a:t>(INSUFFICIENT) I have analysed AI in both fiction and a business context and provided examples of its usage.</a:t>
            </a:r>
          </a:p>
          <a:p>
            <a:pPr marL="171450" indent="-171450">
              <a:lnSpc>
                <a:spcPct val="115000"/>
              </a:lnSpc>
            </a:pPr>
            <a:r>
              <a:rPr lang="en-GB" sz="900" i="1" dirty="0">
                <a:solidFill>
                  <a:srgbClr val="000000"/>
                </a:solidFill>
                <a:highlight>
                  <a:srgbClr val="FFFF00"/>
                </a:highlight>
                <a:latin typeface="Helvetica Neue"/>
                <a:ea typeface="Helvetica Neue"/>
                <a:cs typeface="Helvetica Neue"/>
                <a:sym typeface="Helvetica Neue"/>
              </a:rPr>
              <a:t>I have identified the AI topic of biometrics in the movie ‘Minority Report’, I have explained the concept and connected it to the subfields of the Taxonomy of AI.</a:t>
            </a:r>
          </a:p>
          <a:p>
            <a:pPr marL="171450" indent="-171450">
              <a:lnSpc>
                <a:spcPct val="115000"/>
              </a:lnSpc>
            </a:pPr>
            <a:r>
              <a:rPr lang="en-GB" sz="900" i="1" dirty="0">
                <a:solidFill>
                  <a:srgbClr val="000000"/>
                </a:solidFill>
                <a:highlight>
                  <a:srgbClr val="FFFF00"/>
                </a:highlight>
                <a:latin typeface="Helvetica Neue"/>
                <a:ea typeface="Helvetica Neue"/>
                <a:cs typeface="Helvetica Neue"/>
                <a:sym typeface="Helvetica Neue"/>
              </a:rPr>
              <a:t>(SUFFICIENT) I have evaluated the technical feasibility of the chosen topic by critically assessing its application within multiple real-life scenarios (such as its use in airport security). The list of </a:t>
            </a:r>
            <a:r>
              <a:rPr lang="en-GB" sz="900" i="1" dirty="0" err="1">
                <a:solidFill>
                  <a:srgbClr val="000000"/>
                </a:solidFill>
                <a:highlight>
                  <a:srgbClr val="FFFF00"/>
                </a:highlight>
                <a:latin typeface="Helvetica Neue"/>
                <a:ea typeface="Helvetica Neue"/>
                <a:cs typeface="Helvetica Neue"/>
                <a:sym typeface="Helvetica Neue"/>
              </a:rPr>
              <a:t>refrences</a:t>
            </a:r>
            <a:r>
              <a:rPr lang="en-GB" sz="900" i="1" dirty="0">
                <a:solidFill>
                  <a:srgbClr val="000000"/>
                </a:solidFill>
                <a:highlight>
                  <a:srgbClr val="FFFF00"/>
                </a:highlight>
                <a:latin typeface="Helvetica Neue"/>
                <a:ea typeface="Helvetica Neue"/>
                <a:cs typeface="Helvetica Neue"/>
                <a:sym typeface="Helvetica Neue"/>
              </a:rPr>
              <a:t> used is provided at the end of the presentation.</a:t>
            </a:r>
          </a:p>
          <a:p>
            <a:pPr marL="171450" indent="-171450">
              <a:lnSpc>
                <a:spcPct val="115000"/>
              </a:lnSpc>
            </a:pPr>
            <a:r>
              <a:rPr lang="en-GB" sz="900" i="1" dirty="0">
                <a:solidFill>
                  <a:srgbClr val="000000"/>
                </a:solidFill>
                <a:highlight>
                  <a:srgbClr val="FFFF00"/>
                </a:highlight>
                <a:latin typeface="Helvetica Neue"/>
                <a:ea typeface="Helvetica Neue"/>
                <a:cs typeface="Helvetica Neue"/>
                <a:sym typeface="Helvetica Neue"/>
              </a:rPr>
              <a:t>(EXCELLENT) I have expressed the potential ethical consequences of implementing the chosen AI topic in a business setting.</a:t>
            </a: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3.1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student is able to identify, and </a:t>
            </a:r>
            <a:r>
              <a:rPr lang="en-GB" dirty="0" err="1"/>
              <a:t>analyze</a:t>
            </a:r>
            <a:r>
              <a:rPr lang="en-GB" dirty="0"/>
              <a:t> AI applications in fictional and real-life (business) scenarios by examining and applying relevant concepts from AI literature and theory. </a:t>
            </a:r>
            <a:endParaRPr dirty="0"/>
          </a:p>
        </p:txBody>
      </p:sp>
      <p:sp>
        <p:nvSpPr>
          <p:cNvPr id="2" name="Google Shape;459;p48">
            <a:extLst>
              <a:ext uri="{FF2B5EF4-FFF2-40B4-BE49-F238E27FC236}">
                <a16:creationId xmlns:a16="http://schemas.microsoft.com/office/drawing/2014/main" id="{736DE019-6FB4-EBD8-6034-60A1396260D1}"/>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a:t>The student is able to identify, and analyze AI applications in fictional and real-life (business) scenarios by examining and applying relevant concepts from AI literature and theory.</a:t>
            </a:r>
            <a:endParaRPr lang="en-GB"/>
          </a:p>
        </p:txBody>
      </p:sp>
      <p:sp>
        <p:nvSpPr>
          <p:cNvPr id="3" name="Google Shape;462;p48">
            <a:extLst>
              <a:ext uri="{FF2B5EF4-FFF2-40B4-BE49-F238E27FC236}">
                <a16:creationId xmlns:a16="http://schemas.microsoft.com/office/drawing/2014/main" id="{65D4C843-5D26-8ABA-0D10-9F5D0374EEA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Introduction to Artificial Intelligence</a:t>
            </a:r>
            <a:endParaRPr/>
          </a:p>
        </p:txBody>
      </p:sp>
      <p:pic>
        <p:nvPicPr>
          <p:cNvPr id="7" name="Picture 6" descr="A yellow and white background with black text&#10;&#10;Description automatically generated">
            <a:extLst>
              <a:ext uri="{FF2B5EF4-FFF2-40B4-BE49-F238E27FC236}">
                <a16:creationId xmlns:a16="http://schemas.microsoft.com/office/drawing/2014/main" id="{852DFFA4-8AE8-31BE-3C7E-C9A61D4C4D92}"/>
              </a:ext>
            </a:extLst>
          </p:cNvPr>
          <p:cNvPicPr>
            <a:picLocks noChangeAspect="1"/>
          </p:cNvPicPr>
          <p:nvPr/>
        </p:nvPicPr>
        <p:blipFill>
          <a:blip r:embed="rId3"/>
          <a:stretch>
            <a:fillRect/>
          </a:stretch>
        </p:blipFill>
        <p:spPr>
          <a:xfrm>
            <a:off x="5744671" y="3218191"/>
            <a:ext cx="3216449" cy="1652940"/>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FF05A38C-56B8-F0C7-FC67-AC52A268BFA6}"/>
              </a:ext>
            </a:extLst>
          </p:cNvPr>
          <p:cNvPicPr>
            <a:picLocks noChangeAspect="1"/>
          </p:cNvPicPr>
          <p:nvPr/>
        </p:nvPicPr>
        <p:blipFill>
          <a:blip r:embed="rId4"/>
          <a:stretch>
            <a:fillRect/>
          </a:stretch>
        </p:blipFill>
        <p:spPr>
          <a:xfrm>
            <a:off x="5744671" y="1092561"/>
            <a:ext cx="3214057" cy="2008786"/>
          </a:xfrm>
          <a:prstGeom prst="rect">
            <a:avLst/>
          </a:prstGeom>
        </p:spPr>
      </p:pic>
      <p:sp>
        <p:nvSpPr>
          <p:cNvPr id="6" name="TextBox 5">
            <a:extLst>
              <a:ext uri="{FF2B5EF4-FFF2-40B4-BE49-F238E27FC236}">
                <a16:creationId xmlns:a16="http://schemas.microsoft.com/office/drawing/2014/main" id="{573F2DA2-27F9-E05F-A923-526605BFD8AA}"/>
              </a:ext>
            </a:extLst>
          </p:cNvPr>
          <p:cNvSpPr txBox="1"/>
          <p:nvPr/>
        </p:nvSpPr>
        <p:spPr>
          <a:xfrm>
            <a:off x="68250" y="2892974"/>
            <a:ext cx="4632384" cy="1615827"/>
          </a:xfrm>
          <a:prstGeom prst="rect">
            <a:avLst/>
          </a:prstGeom>
          <a:noFill/>
        </p:spPr>
        <p:txBody>
          <a:bodyPr wrap="square">
            <a:spAutoFit/>
          </a:bodyPr>
          <a:lstStyle/>
          <a:p>
            <a:pPr marL="171450" indent="-171450">
              <a:buFont typeface="Arial" panose="020B0604020202020204" pitchFamily="34" charset="0"/>
              <a:buChar char="•"/>
            </a:pPr>
            <a:r>
              <a:rPr lang="en-GB" sz="1100" dirty="0">
                <a:hlinkClick r:id="rId5"/>
              </a:rPr>
              <a:t>https://</a:t>
            </a:r>
            <a:r>
              <a:rPr lang="en-GB" sz="1100" dirty="0" err="1">
                <a:hlinkClick r:id="rId5"/>
              </a:rPr>
              <a:t>github.com</a:t>
            </a:r>
            <a:r>
              <a:rPr lang="en-GB" sz="1100" dirty="0">
                <a:hlinkClick r:id="rId5"/>
              </a:rPr>
              <a:t>/</a:t>
            </a:r>
            <a:r>
              <a:rPr lang="en-GB" sz="1100" dirty="0" err="1">
                <a:hlinkClick r:id="rId5"/>
              </a:rPr>
              <a:t>BredaUniversityADSAI</a:t>
            </a:r>
            <a:r>
              <a:rPr lang="en-GB" sz="1100" dirty="0">
                <a:hlinkClick r:id="rId5"/>
              </a:rPr>
              <a:t>/2023-24a-fai1-adsai-dariavladutu236578/blob/main/Deliverables/Iris%20Recognition%20.pdf</a:t>
            </a:r>
            <a:endParaRPr lang="en-RO" sz="1100" dirty="0"/>
          </a:p>
          <a:p>
            <a:pPr marL="171450" indent="-171450">
              <a:buFont typeface="Arial" panose="020B0604020202020204" pitchFamily="34" charset="0"/>
              <a:buChar char="•"/>
            </a:pPr>
            <a:r>
              <a:rPr lang="en-GB" sz="1100" dirty="0">
                <a:hlinkClick r:id="rId6"/>
              </a:rPr>
              <a:t>https://edubuas-my.sharepoint.com/personal/236578_buas_nl/_layouts/15/stream.aspx?id=%2Fpersonal%2F236578_buas_nl%2FDocuments%2FAI in Science Fiction presentation.MOV&amp;referrer=StreamWebApp.Web&amp;referrerScenario=AddressBarCopied.view</a:t>
            </a:r>
            <a:endParaRPr lang="en-RO" sz="1100" dirty="0"/>
          </a:p>
        </p:txBody>
      </p:sp>
      <p:sp>
        <p:nvSpPr>
          <p:cNvPr id="8" name="TextBox 7">
            <a:extLst>
              <a:ext uri="{FF2B5EF4-FFF2-40B4-BE49-F238E27FC236}">
                <a16:creationId xmlns:a16="http://schemas.microsoft.com/office/drawing/2014/main" id="{D129DB28-8757-2018-255B-65961F1B76DB}"/>
              </a:ext>
            </a:extLst>
          </p:cNvPr>
          <p:cNvSpPr txBox="1"/>
          <p:nvPr/>
        </p:nvSpPr>
        <p:spPr>
          <a:xfrm>
            <a:off x="2214150" y="2558220"/>
            <a:ext cx="4631376" cy="307777"/>
          </a:xfrm>
          <a:prstGeom prst="rect">
            <a:avLst/>
          </a:prstGeom>
          <a:noFill/>
        </p:spPr>
        <p:txBody>
          <a:bodyPr wrap="square">
            <a:spAutoFit/>
          </a:bodyPr>
          <a:lstStyle/>
          <a:p>
            <a:r>
              <a:rPr lang="en-GB" sz="1400" u="none" strike="noStrike" dirty="0">
                <a:effectLst/>
              </a:rPr>
              <a:t> </a:t>
            </a:r>
            <a:endParaRPr lang="en-RO" dirty="0"/>
          </a:p>
        </p:txBody>
      </p:sp>
      <p:cxnSp>
        <p:nvCxnSpPr>
          <p:cNvPr id="14" name="Straight Arrow Connector 13">
            <a:extLst>
              <a:ext uri="{FF2B5EF4-FFF2-40B4-BE49-F238E27FC236}">
                <a16:creationId xmlns:a16="http://schemas.microsoft.com/office/drawing/2014/main" id="{D746E587-7E04-8521-A0A2-A312B405DED2}"/>
              </a:ext>
            </a:extLst>
          </p:cNvPr>
          <p:cNvCxnSpPr>
            <a:endCxn id="7" idx="1"/>
          </p:cNvCxnSpPr>
          <p:nvPr/>
        </p:nvCxnSpPr>
        <p:spPr>
          <a:xfrm>
            <a:off x="4203241" y="3309720"/>
            <a:ext cx="1541430" cy="734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C690F09-C9AA-DAB2-E99D-3CA5B22B061E}"/>
              </a:ext>
            </a:extLst>
          </p:cNvPr>
          <p:cNvCxnSpPr>
            <a:cxnSpLocks/>
          </p:cNvCxnSpPr>
          <p:nvPr/>
        </p:nvCxnSpPr>
        <p:spPr>
          <a:xfrm flipV="1">
            <a:off x="4619501" y="2558172"/>
            <a:ext cx="1125170" cy="1323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Introduction to Data Science</a:t>
            </a:r>
            <a:endParaRP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The student demonstrates basic knowledge and skills in the field of data science by transforming a business requirement into a data science problem and propose an effective solution.</a:t>
            </a:r>
            <a:endParaRP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NOT IN BLOCK A – IGNORE THIS SLIDE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r>
              <a:rPr lang="en-GB" sz="900" i="1" dirty="0">
                <a:solidFill>
                  <a:schemeClr val="lt1"/>
                </a:solidFill>
                <a:latin typeface="Helvetica Neue"/>
                <a:ea typeface="Helvetica Neue"/>
                <a:cs typeface="Helvetica Neue"/>
                <a:sym typeface="Helvetica Neue"/>
              </a:rPr>
              <a:t>(</a:t>
            </a:r>
            <a:r>
              <a:rPr lang="en-GB" sz="900" i="1" dirty="0">
                <a:solidFill>
                  <a:srgbClr val="000000"/>
                </a:solidFill>
                <a:highlight>
                  <a:srgbClr val="FFFF00"/>
                </a:highlight>
                <a:latin typeface="Helvetica Neue"/>
                <a:ea typeface="Helvetica Neue"/>
                <a:cs typeface="Helvetica Neue"/>
                <a:sym typeface="Helvetica Neue"/>
              </a:rPr>
              <a:t>POOR</a:t>
            </a:r>
            <a:r>
              <a:rPr lang="en-GB" sz="900" i="1" dirty="0">
                <a:solidFill>
                  <a:schemeClr val="lt1"/>
                </a:solidFill>
                <a:latin typeface="Helvetica Neue"/>
                <a:ea typeface="Helvetica Neue"/>
                <a:cs typeface="Helvetica Neue"/>
                <a:sym typeface="Helvetica Neue"/>
              </a:rPr>
              <a:t>)I tried incorporating statistics measures (mean, median, etc.) into my dashboard (</a:t>
            </a:r>
            <a:r>
              <a:rPr lang="en-GB" sz="900" i="1" dirty="0">
                <a:solidFill>
                  <a:srgbClr val="000000"/>
                </a:solidFill>
                <a:highlight>
                  <a:srgbClr val="FFFF00"/>
                </a:highlight>
                <a:latin typeface="Helvetica Neue"/>
                <a:ea typeface="Helvetica Neue"/>
                <a:cs typeface="Helvetica Neue"/>
                <a:sym typeface="Helvetica Neue"/>
              </a:rPr>
              <a:t>specifically when working with the columns in my dataset, where I predominantly used the mean to showcase insights into the data; additionally</a:t>
            </a:r>
            <a:r>
              <a:rPr lang="en-GB" sz="900" i="1" dirty="0">
                <a:solidFill>
                  <a:schemeClr val="lt1"/>
                </a:solidFill>
                <a:latin typeface="Helvetica Neue"/>
                <a:ea typeface="Helvetica Neue"/>
                <a:cs typeface="Helvetica Neue"/>
                <a:sym typeface="Helvetica Neue"/>
              </a:rPr>
              <a:t>), as well as made sure that it transmits clear and concise information through its visuals. Regarding the datasets, I have researched and selected the appropriate data needed to answer my research questions and correlate the variables with each other.</a:t>
            </a:r>
            <a:endParaRPr lang="en-GB" sz="900" dirty="0">
              <a:solidFill>
                <a:schemeClr val="lt1"/>
              </a:solidFill>
            </a:endParaRPr>
          </a:p>
          <a:p>
            <a:r>
              <a:rPr lang="en-RO" sz="900" i="1" dirty="0">
                <a:solidFill>
                  <a:srgbClr val="000000"/>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(INSUFFICIENT) I have designed an effective dashboard in Power Bi in order to showcase new insights into a research question. I have used a correlation coefficient as a measure of association</a:t>
            </a:r>
          </a:p>
          <a:p>
            <a:r>
              <a:rPr lang="en-RO" sz="900" i="1" dirty="0">
                <a:solidFill>
                  <a:srgbClr val="000000"/>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I have used the most suitable visualisations to solve the use-case using Power Bi</a:t>
            </a:r>
          </a:p>
          <a:p>
            <a:r>
              <a:rPr lang="en-RO" sz="900" i="1" dirty="0">
                <a:solidFill>
                  <a:srgbClr val="000000"/>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(SUFFICIENT) I calculated and visually displayed the correlation coefficient between two variables in my dashboard</a:t>
            </a:r>
          </a:p>
          <a:p>
            <a:r>
              <a:rPr lang="en-RO" sz="900" i="1" dirty="0">
                <a:solidFill>
                  <a:srgbClr val="000000"/>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(GOOD) I have created an intuitive and clearly comprehensible dashboard</a:t>
            </a:r>
            <a:r>
              <a:rPr lang="en-RO" sz="900" i="1" dirty="0">
                <a:solidFill>
                  <a:srgbClr val="000000"/>
                </a:solidFill>
              </a:rPr>
              <a:t>.</a:t>
            </a:r>
          </a:p>
          <a:p>
            <a:r>
              <a:rPr lang="en-RO" sz="900" i="1" dirty="0">
                <a:solidFill>
                  <a:srgbClr val="000000"/>
                </a:solidFill>
                <a:highlight>
                  <a:srgbClr val="FFFF00"/>
                </a:highlight>
                <a:latin typeface="Helvetica Neue"/>
                <a:ea typeface="Helvetica Neue"/>
                <a:cs typeface="Helvetica Neue"/>
                <a:sym typeface="Helvetica Neue"/>
              </a:rPr>
              <a:t>I was able to incorporate user-experience techniques such as adding buttons and choosing the appropriate visualisations techniques. I wrote a clear conclusion which is a summary of my findings, and which takes into considerations the next phase of the CRISP-DM cycle.</a:t>
            </a:r>
          </a:p>
          <a:p>
            <a:r>
              <a:rPr lang="en-RO" sz="900" i="1" dirty="0">
                <a:solidFill>
                  <a:srgbClr val="000000"/>
                </a:solidFill>
                <a:highlight>
                  <a:srgbClr val="FFFF00"/>
                </a:highlight>
                <a:latin typeface="Helvetica Neue"/>
                <a:ea typeface="Helvetica Neue"/>
                <a:cs typeface="Helvetica Neue"/>
                <a:sym typeface="Helvetica Neue"/>
              </a:rPr>
              <a:t>(EXCELLENT) I have proved through my student dashboard that </a:t>
            </a:r>
            <a:r>
              <a:rPr lang="en-GB" sz="900" i="1" dirty="0">
                <a:solidFill>
                  <a:srgbClr val="000000"/>
                </a:solidFill>
                <a:highlight>
                  <a:srgbClr val="FFFF00"/>
                </a:highlight>
                <a:latin typeface="Helvetica Neue"/>
                <a:ea typeface="Helvetica Neue"/>
                <a:cs typeface="Helvetica Neue"/>
                <a:sym typeface="Helvetica Neue"/>
              </a:rPr>
              <a:t>I</a:t>
            </a:r>
            <a:r>
              <a:rPr lang="en-RO" sz="900" i="1" dirty="0">
                <a:solidFill>
                  <a:srgbClr val="000000"/>
                </a:solidFill>
                <a:highlight>
                  <a:srgbClr val="FFFF00"/>
                </a:highlight>
                <a:latin typeface="Helvetica Neue"/>
                <a:ea typeface="Helvetica Neue"/>
                <a:cs typeface="Helvetica Neue"/>
                <a:sym typeface="Helvetica Neue"/>
              </a:rPr>
              <a:t> am able to recognize the data science lifecycle as an iterative process and that </a:t>
            </a:r>
            <a:r>
              <a:rPr lang="en-GB" sz="900" i="1" dirty="0">
                <a:solidFill>
                  <a:srgbClr val="000000"/>
                </a:solidFill>
                <a:highlight>
                  <a:srgbClr val="FFFF00"/>
                </a:highlight>
                <a:latin typeface="Helvetica Neue"/>
                <a:ea typeface="Helvetica Neue"/>
                <a:cs typeface="Helvetica Neue"/>
                <a:sym typeface="Helvetica Neue"/>
              </a:rPr>
              <a:t>I</a:t>
            </a:r>
            <a:r>
              <a:rPr lang="en-RO" sz="900" i="1" dirty="0">
                <a:solidFill>
                  <a:srgbClr val="000000"/>
                </a:solidFill>
                <a:highlight>
                  <a:srgbClr val="FFFF00"/>
                </a:highlight>
                <a:latin typeface="Helvetica Neue"/>
                <a:ea typeface="Helvetica Neue"/>
                <a:cs typeface="Helvetica Neue"/>
                <a:sym typeface="Helvetica Neue"/>
              </a:rPr>
              <a:t> can clearly distinguish between the phases of CRISP-DM.</a:t>
            </a:r>
            <a:endParaRPr lang="en" sz="900" i="1" dirty="0">
              <a:solidFill>
                <a:schemeClr val="lt1"/>
              </a:solidFill>
              <a:highlight>
                <a:srgbClr val="FFFF00"/>
              </a:highlight>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700" b="1"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r>
              <a:rPr lang="en">
                <a:solidFill>
                  <a:srgbClr val="FFFFFF"/>
                </a:solidFill>
              </a:rPr>
              <a:t>.1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student is able to design an effective dashboard in Power BI in order to provide new insights into a research </a:t>
            </a:r>
            <a:br>
              <a:rPr lang="en-GB" dirty="0"/>
            </a:br>
            <a:r>
              <a:rPr lang="en-GB" dirty="0"/>
              <a:t>question. </a:t>
            </a:r>
            <a:endParaRPr dirty="0"/>
          </a:p>
        </p:txBody>
      </p:sp>
      <p:sp>
        <p:nvSpPr>
          <p:cNvPr id="2" name="Google Shape;459;p48">
            <a:extLst>
              <a:ext uri="{FF2B5EF4-FFF2-40B4-BE49-F238E27FC236}">
                <a16:creationId xmlns:a16="http://schemas.microsoft.com/office/drawing/2014/main" id="{F3EE57B9-202F-411D-EDC0-8C6462DD5EE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a:t>The student demonstrates basic knowledge and skills in the field of data science by transforming a business requirement into a data science problem and propose an effective solution.</a:t>
            </a:r>
          </a:p>
        </p:txBody>
      </p:sp>
      <p:sp>
        <p:nvSpPr>
          <p:cNvPr id="3" name="Google Shape;462;p48">
            <a:extLst>
              <a:ext uri="{FF2B5EF4-FFF2-40B4-BE49-F238E27FC236}">
                <a16:creationId xmlns:a16="http://schemas.microsoft.com/office/drawing/2014/main" id="{E35F273E-41C8-68B1-4440-B3901A31F6B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Science</a:t>
            </a:r>
            <a:endParaRPr/>
          </a:p>
        </p:txBody>
      </p:sp>
      <p:pic>
        <p:nvPicPr>
          <p:cNvPr id="8" name="Picture 7" descr="A screenshot of a data presentation&#10;&#10;Description automatically generated">
            <a:extLst>
              <a:ext uri="{FF2B5EF4-FFF2-40B4-BE49-F238E27FC236}">
                <a16:creationId xmlns:a16="http://schemas.microsoft.com/office/drawing/2014/main" id="{E360B589-6A73-B414-BF3B-8937E8E69B09}"/>
              </a:ext>
            </a:extLst>
          </p:cNvPr>
          <p:cNvPicPr>
            <a:picLocks noChangeAspect="1"/>
          </p:cNvPicPr>
          <p:nvPr/>
        </p:nvPicPr>
        <p:blipFill>
          <a:blip r:embed="rId3"/>
          <a:stretch>
            <a:fillRect/>
          </a:stretch>
        </p:blipFill>
        <p:spPr>
          <a:xfrm>
            <a:off x="5783910" y="1208830"/>
            <a:ext cx="3229409" cy="191469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FD9B25B-3F3A-92D4-AD66-114F3E5D7CDF}"/>
              </a:ext>
            </a:extLst>
          </p:cNvPr>
          <p:cNvPicPr>
            <a:picLocks noChangeAspect="1"/>
          </p:cNvPicPr>
          <p:nvPr/>
        </p:nvPicPr>
        <p:blipFill>
          <a:blip r:embed="rId4"/>
          <a:stretch>
            <a:fillRect/>
          </a:stretch>
        </p:blipFill>
        <p:spPr>
          <a:xfrm>
            <a:off x="5783910" y="3166269"/>
            <a:ext cx="3232602" cy="1841523"/>
          </a:xfrm>
          <a:prstGeom prst="rect">
            <a:avLst/>
          </a:prstGeom>
        </p:spPr>
      </p:pic>
      <p:sp>
        <p:nvSpPr>
          <p:cNvPr id="13" name="TextBox 12">
            <a:extLst>
              <a:ext uri="{FF2B5EF4-FFF2-40B4-BE49-F238E27FC236}">
                <a16:creationId xmlns:a16="http://schemas.microsoft.com/office/drawing/2014/main" id="{D0BB3701-8128-D9C5-FABD-E98F32062CA8}"/>
              </a:ext>
            </a:extLst>
          </p:cNvPr>
          <p:cNvSpPr txBox="1"/>
          <p:nvPr/>
        </p:nvSpPr>
        <p:spPr>
          <a:xfrm>
            <a:off x="488100" y="3933141"/>
            <a:ext cx="2071401" cy="307777"/>
          </a:xfrm>
          <a:prstGeom prst="rect">
            <a:avLst/>
          </a:prstGeom>
          <a:noFill/>
        </p:spPr>
        <p:txBody>
          <a:bodyPr wrap="none" rtlCol="0">
            <a:spAutoFit/>
          </a:bodyPr>
          <a:lstStyle/>
          <a:p>
            <a:r>
              <a:rPr lang="en-RO" dirty="0">
                <a:hlinkClick r:id="rId5"/>
              </a:rPr>
              <a:t>LINK TO DASHBOARD</a:t>
            </a:r>
            <a:endParaRPr lang="en-RO" dirty="0"/>
          </a:p>
        </p:txBody>
      </p:sp>
      <p:sp>
        <p:nvSpPr>
          <p:cNvPr id="14" name="TextBox 13">
            <a:extLst>
              <a:ext uri="{FF2B5EF4-FFF2-40B4-BE49-F238E27FC236}">
                <a16:creationId xmlns:a16="http://schemas.microsoft.com/office/drawing/2014/main" id="{23AA471E-A228-89C2-9146-8529744B7795}"/>
              </a:ext>
            </a:extLst>
          </p:cNvPr>
          <p:cNvSpPr txBox="1"/>
          <p:nvPr/>
        </p:nvSpPr>
        <p:spPr>
          <a:xfrm>
            <a:off x="488100" y="4211572"/>
            <a:ext cx="2430474" cy="307777"/>
          </a:xfrm>
          <a:prstGeom prst="rect">
            <a:avLst/>
          </a:prstGeom>
          <a:noFill/>
        </p:spPr>
        <p:txBody>
          <a:bodyPr wrap="none" rtlCol="0">
            <a:spAutoFit/>
          </a:bodyPr>
          <a:lstStyle/>
          <a:p>
            <a:r>
              <a:rPr lang="en-RO" dirty="0">
                <a:hlinkClick r:id="rId6"/>
              </a:rPr>
              <a:t>LINK TO DATASETS USED</a:t>
            </a:r>
            <a:endParaRPr lang="en-RO" dirty="0"/>
          </a:p>
        </p:txBody>
      </p:sp>
      <p:sp>
        <p:nvSpPr>
          <p:cNvPr id="4" name="TextBox 3">
            <a:extLst>
              <a:ext uri="{FF2B5EF4-FFF2-40B4-BE49-F238E27FC236}">
                <a16:creationId xmlns:a16="http://schemas.microsoft.com/office/drawing/2014/main" id="{5B287602-24E9-4D5F-EA73-C2266679C5FD}"/>
              </a:ext>
            </a:extLst>
          </p:cNvPr>
          <p:cNvSpPr txBox="1"/>
          <p:nvPr/>
        </p:nvSpPr>
        <p:spPr>
          <a:xfrm>
            <a:off x="488100" y="4490003"/>
            <a:ext cx="2969083" cy="307777"/>
          </a:xfrm>
          <a:prstGeom prst="rect">
            <a:avLst/>
          </a:prstGeom>
          <a:noFill/>
        </p:spPr>
        <p:txBody>
          <a:bodyPr wrap="none" rtlCol="0">
            <a:spAutoFit/>
          </a:bodyPr>
          <a:lstStyle/>
          <a:p>
            <a:r>
              <a:rPr lang="en-RO" dirty="0">
                <a:hlinkClick r:id="rId7"/>
              </a:rPr>
              <a:t>LINK TO STUDENT DASHBOARD</a:t>
            </a:r>
            <a:endParaRPr lang="en-RO" dirty="0"/>
          </a:p>
        </p:txBody>
      </p:sp>
    </p:spTree>
    <p:extLst>
      <p:ext uri="{BB962C8B-B14F-4D97-AF65-F5344CB8AC3E}">
        <p14:creationId xmlns:p14="http://schemas.microsoft.com/office/powerpoint/2010/main" val="3889067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dirty="0"/>
          </a:p>
        </p:txBody>
      </p:sp>
      <p:sp>
        <p:nvSpPr>
          <p:cNvPr id="488" name="Google Shape;488;p51"/>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indent="-171450">
              <a:lnSpc>
                <a:spcPct val="115000"/>
              </a:lnSpc>
            </a:pPr>
            <a:r>
              <a:rPr lang="en-US" sz="900" i="1" dirty="0">
                <a:solidFill>
                  <a:srgbClr val="000000"/>
                </a:solidFill>
                <a:highlight>
                  <a:srgbClr val="FFFF00"/>
                </a:highlight>
                <a:latin typeface="Helvetica Neue"/>
                <a:ea typeface="Helvetica Neue"/>
                <a:cs typeface="Helvetica Neue"/>
                <a:sym typeface="Helvetica Neue"/>
              </a:rPr>
              <a:t>(POOR) I was able to construct data-driven research questions related to the SDG 11. I formulated a problem statement and a coherent introduction with a relevant closing statement. </a:t>
            </a:r>
          </a:p>
          <a:p>
            <a:pPr marL="171450" indent="-171450">
              <a:lnSpc>
                <a:spcPct val="115000"/>
              </a:lnSpc>
            </a:pPr>
            <a:r>
              <a:rPr lang="en-GB" sz="900" i="1" dirty="0">
                <a:solidFill>
                  <a:srgbClr val="000000"/>
                </a:solidFill>
                <a:highlight>
                  <a:srgbClr val="FFFF00"/>
                </a:highlight>
                <a:latin typeface="Helvetica Neue"/>
                <a:ea typeface="Helvetica Neue"/>
                <a:cs typeface="Helvetica Neue"/>
                <a:sym typeface="Helvetica Neue"/>
              </a:rPr>
              <a:t>(SUFFICIENT)I was able to select, clean and transform multiple appropriate datasets to answer the data-driven research question, using the Sustainable Development Goals databank</a:t>
            </a:r>
          </a:p>
          <a:p>
            <a:pPr marL="171450" indent="-171450">
              <a:lnSpc>
                <a:spcPct val="115000"/>
              </a:lnSpc>
            </a:pPr>
            <a:r>
              <a:rPr lang="en-GB" sz="900" i="1" dirty="0">
                <a:solidFill>
                  <a:srgbClr val="000000"/>
                </a:solidFill>
                <a:highlight>
                  <a:srgbClr val="FFFF00"/>
                </a:highlight>
                <a:latin typeface="Helvetica Neue"/>
                <a:ea typeface="Helvetica Neue"/>
                <a:cs typeface="Helvetica Neue"/>
                <a:sym typeface="Helvetica Neue"/>
              </a:rPr>
              <a:t>(SUFFICIENT) I was able to propose a solution to the problem at hand with a </a:t>
            </a:r>
            <a:r>
              <a:rPr lang="en-GB" sz="900" i="1">
                <a:solidFill>
                  <a:srgbClr val="000000"/>
                </a:solidFill>
                <a:highlight>
                  <a:srgbClr val="FFFF00"/>
                </a:highlight>
                <a:latin typeface="Helvetica Neue"/>
                <a:ea typeface="Helvetica Neue"/>
                <a:cs typeface="Helvetica Neue"/>
                <a:sym typeface="Helvetica Neue"/>
              </a:rPr>
              <a:t>simple linear </a:t>
            </a:r>
            <a:r>
              <a:rPr lang="en-GB" sz="900" i="1" dirty="0">
                <a:solidFill>
                  <a:srgbClr val="000000"/>
                </a:solidFill>
                <a:highlight>
                  <a:srgbClr val="FFFF00"/>
                </a:highlight>
                <a:latin typeface="Helvetica Neue"/>
                <a:ea typeface="Helvetica Neue"/>
                <a:cs typeface="Helvetica Neue"/>
                <a:sym typeface="Helvetica Neue"/>
              </a:rPr>
              <a:t>regression</a:t>
            </a:r>
          </a:p>
          <a:p>
            <a:pPr marL="171450" indent="-171450">
              <a:lnSpc>
                <a:spcPct val="115000"/>
              </a:lnSpc>
            </a:pPr>
            <a:r>
              <a:rPr lang="en-GB" sz="900" i="1" dirty="0">
                <a:solidFill>
                  <a:srgbClr val="000000"/>
                </a:solidFill>
                <a:highlight>
                  <a:srgbClr val="FFFF00"/>
                </a:highlight>
                <a:latin typeface="Helvetica Neue"/>
                <a:ea typeface="Helvetica Neue"/>
                <a:cs typeface="Helvetica Neue"/>
                <a:sym typeface="Helvetica Neue"/>
              </a:rPr>
              <a:t>(GOOD) I was able to present and interpret my findings to the best of my abilities after conducting my </a:t>
            </a:r>
            <a:r>
              <a:rPr lang="en-GB" sz="900" i="1" dirty="0" err="1">
                <a:solidFill>
                  <a:srgbClr val="000000"/>
                </a:solidFill>
                <a:highlight>
                  <a:srgbClr val="FFFF00"/>
                </a:highlight>
                <a:latin typeface="Helvetica Neue"/>
                <a:ea typeface="Helvetica Neue"/>
                <a:cs typeface="Helvetica Neue"/>
                <a:sym typeface="Helvetica Neue"/>
              </a:rPr>
              <a:t>reserach</a:t>
            </a:r>
            <a:r>
              <a:rPr lang="en-GB" sz="900" i="1" dirty="0">
                <a:solidFill>
                  <a:srgbClr val="000000"/>
                </a:solidFill>
                <a:highlight>
                  <a:srgbClr val="FFFF00"/>
                </a:highlight>
                <a:latin typeface="Helvetica Neue"/>
                <a:ea typeface="Helvetica Neue"/>
                <a:cs typeface="Helvetica Neue"/>
                <a:sym typeface="Helvetica Neue"/>
              </a:rPr>
              <a:t>.</a:t>
            </a:r>
          </a:p>
          <a:p>
            <a:pPr marL="171450" indent="-171450">
              <a:lnSpc>
                <a:spcPct val="115000"/>
              </a:lnSpc>
            </a:pPr>
            <a:r>
              <a:rPr lang="en-GB" sz="900" i="1" dirty="0">
                <a:solidFill>
                  <a:srgbClr val="000000"/>
                </a:solidFill>
                <a:highlight>
                  <a:srgbClr val="FFFF00"/>
                </a:highlight>
                <a:latin typeface="Helvetica Neue"/>
                <a:ea typeface="Helvetica Neue"/>
                <a:cs typeface="Helvetica Neue"/>
                <a:sym typeface="Helvetica Neue"/>
              </a:rPr>
              <a:t>(EXCELLENT) I was able to discover new patterns in the dataset which are not related to the original research question and propose next steps for future research.</a:t>
            </a:r>
          </a:p>
          <a:p>
            <a:pPr marL="171450" indent="-171450">
              <a:lnSpc>
                <a:spcPct val="115000"/>
              </a:lnSpc>
            </a:pPr>
            <a:endParaRPr sz="900" i="1" dirty="0">
              <a:solidFill>
                <a:srgbClr val="000000"/>
              </a:solidFill>
              <a:latin typeface="Helvetica Neue"/>
              <a:ea typeface="Helvetica Neue"/>
              <a:cs typeface="Helvetica Neue"/>
              <a:sym typeface="Helvetica Neue"/>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4.2</a:t>
            </a:r>
            <a:endParaRP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The student applies the data science concepts learned and use a standard data science tool to solve a project task.</a:t>
            </a:r>
            <a:endParaRP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a:t>The student demonstrates basic knowledge and skills in the field of data science by transforming a business requirement into a data science problem and propose an effective solution.</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Science</a:t>
            </a:r>
            <a:endParaRPr/>
          </a:p>
        </p:txBody>
      </p:sp>
      <p:pic>
        <p:nvPicPr>
          <p:cNvPr id="5" name="Picture 4" descr="A screenshot of a computer&#10;&#10;Description automatically generated">
            <a:extLst>
              <a:ext uri="{FF2B5EF4-FFF2-40B4-BE49-F238E27FC236}">
                <a16:creationId xmlns:a16="http://schemas.microsoft.com/office/drawing/2014/main" id="{493E9E0F-405C-1426-A09A-1356B51AF0F6}"/>
              </a:ext>
            </a:extLst>
          </p:cNvPr>
          <p:cNvPicPr>
            <a:picLocks noChangeAspect="1"/>
          </p:cNvPicPr>
          <p:nvPr/>
        </p:nvPicPr>
        <p:blipFill>
          <a:blip r:embed="rId3"/>
          <a:stretch>
            <a:fillRect/>
          </a:stretch>
        </p:blipFill>
        <p:spPr>
          <a:xfrm>
            <a:off x="5756156" y="1197298"/>
            <a:ext cx="3296344" cy="181777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71145BA-BB60-4F0C-1727-9BBDA675AC41}"/>
              </a:ext>
            </a:extLst>
          </p:cNvPr>
          <p:cNvPicPr>
            <a:picLocks noChangeAspect="1"/>
          </p:cNvPicPr>
          <p:nvPr/>
        </p:nvPicPr>
        <p:blipFill>
          <a:blip r:embed="rId4"/>
          <a:stretch>
            <a:fillRect/>
          </a:stretch>
        </p:blipFill>
        <p:spPr>
          <a:xfrm>
            <a:off x="5737387" y="3116628"/>
            <a:ext cx="3357817" cy="1822480"/>
          </a:xfrm>
          <a:prstGeom prst="rect">
            <a:avLst/>
          </a:prstGeom>
        </p:spPr>
      </p:pic>
      <p:sp>
        <p:nvSpPr>
          <p:cNvPr id="11" name="TextBox 10">
            <a:extLst>
              <a:ext uri="{FF2B5EF4-FFF2-40B4-BE49-F238E27FC236}">
                <a16:creationId xmlns:a16="http://schemas.microsoft.com/office/drawing/2014/main" id="{35AC1353-B5D7-FA21-22C9-D1C9E419B64F}"/>
              </a:ext>
            </a:extLst>
          </p:cNvPr>
          <p:cNvSpPr txBox="1"/>
          <p:nvPr/>
        </p:nvSpPr>
        <p:spPr>
          <a:xfrm>
            <a:off x="267038" y="3625232"/>
            <a:ext cx="2969083" cy="307777"/>
          </a:xfrm>
          <a:prstGeom prst="rect">
            <a:avLst/>
          </a:prstGeom>
          <a:noFill/>
        </p:spPr>
        <p:txBody>
          <a:bodyPr wrap="none" rtlCol="0">
            <a:spAutoFit/>
          </a:bodyPr>
          <a:lstStyle/>
          <a:p>
            <a:r>
              <a:rPr lang="en-RO" dirty="0">
                <a:hlinkClick r:id="rId5"/>
              </a:rPr>
              <a:t>LINK TO STUDENT DASHBOARD</a:t>
            </a:r>
            <a:endParaRPr lang="en-RO" dirty="0"/>
          </a:p>
        </p:txBody>
      </p:sp>
    </p:spTree>
    <p:extLst>
      <p:ext uri="{BB962C8B-B14F-4D97-AF65-F5344CB8AC3E}">
        <p14:creationId xmlns:p14="http://schemas.microsoft.com/office/powerpoint/2010/main" val="3727405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5</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a:t>Introduction to Programming with Python</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dirty="0"/>
              <a:t>The student is able to write Python programs, to solve a wide range of introductory programming challenges and perform basic data analysis, using fundamental programming concepts</a:t>
            </a:r>
            <a:r>
              <a:rPr lang="en-GB" dirty="0"/>
              <a:t>.</a:t>
            </a:r>
            <a:endParaRPr lang="en-US"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5</a:t>
            </a:r>
          </a:p>
        </p:txBody>
      </p:sp>
    </p:spTree>
    <p:extLst>
      <p:ext uri="{BB962C8B-B14F-4D97-AF65-F5344CB8AC3E}">
        <p14:creationId xmlns:p14="http://schemas.microsoft.com/office/powerpoint/2010/main" val="2069318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88" name="Google Shape;488;p51"/>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indent="-171450">
              <a:lnSpc>
                <a:spcPct val="115000"/>
              </a:lnSpc>
            </a:pPr>
            <a:r>
              <a:rPr lang="en" sz="900" i="1" dirty="0">
                <a:solidFill>
                  <a:schemeClr val="lt1"/>
                </a:solidFill>
                <a:latin typeface="Helvetica Neue"/>
                <a:ea typeface="Helvetica Neue"/>
                <a:cs typeface="Helvetica Neue"/>
                <a:sym typeface="Helvetica Neue"/>
              </a:rPr>
              <a:t>I have completed all the </a:t>
            </a:r>
            <a:r>
              <a:rPr lang="en" sz="900" i="1" dirty="0" err="1">
                <a:solidFill>
                  <a:schemeClr val="lt1"/>
                </a:solidFill>
                <a:latin typeface="Helvetica Neue"/>
                <a:ea typeface="Helvetica Neue"/>
                <a:cs typeface="Helvetica Neue"/>
                <a:sym typeface="Helvetica Neue"/>
              </a:rPr>
              <a:t>CodingBat</a:t>
            </a:r>
            <a:r>
              <a:rPr lang="en" sz="900" i="1" dirty="0">
                <a:solidFill>
                  <a:schemeClr val="lt1"/>
                </a:solidFill>
                <a:latin typeface="Helvetica Neue"/>
                <a:ea typeface="Helvetica Neue"/>
                <a:cs typeface="Helvetica Neue"/>
                <a:sym typeface="Helvetica Neue"/>
              </a:rPr>
              <a:t> problems, as well as completed as much of the Python Notebooks as possible (some problems were left unsolved as I didn’t know how to answer them).</a:t>
            </a:r>
          </a:p>
          <a:p>
            <a:pPr marL="171450" indent="-171450">
              <a:lnSpc>
                <a:spcPct val="115000"/>
              </a:lnSpc>
            </a:pPr>
            <a:r>
              <a:rPr lang="en" sz="900" i="1" dirty="0">
                <a:solidFill>
                  <a:schemeClr val="lt1"/>
                </a:solidFill>
                <a:latin typeface="Helvetica Neue"/>
                <a:ea typeface="Helvetica Neue"/>
                <a:cs typeface="Helvetica Neue"/>
                <a:sym typeface="Helvetica Neue"/>
              </a:rPr>
              <a:t>I have passed the written part of the Python exam</a:t>
            </a:r>
          </a:p>
          <a:p>
            <a:pPr marL="171450" indent="-171450">
              <a:lnSpc>
                <a:spcPct val="115000"/>
              </a:lnSpc>
            </a:pPr>
            <a:r>
              <a:rPr lang="en" sz="900" i="1" dirty="0">
                <a:solidFill>
                  <a:schemeClr val="lt1"/>
                </a:solidFill>
                <a:latin typeface="Helvetica Neue"/>
                <a:ea typeface="Helvetica Neue"/>
                <a:cs typeface="Helvetica Neue"/>
                <a:sym typeface="Helvetica Neue"/>
              </a:rPr>
              <a:t>I have understood the Python fundamentals and algorithms fully and almost fully understood data structures (still having troubles with Tuples).</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5.1</a:t>
            </a: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is able to write Python programs, to solve a wide range of introductory programming challenges and perform basic data analysis, using fundamental programming concepts.</a:t>
            </a: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The student is able to write Python programs, to solve a wide range of introductory programming challenges and perform basic data analysis, using fundamental programming concepts.</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dirty="0"/>
              <a:t>Introduction to Programming with Python</a:t>
            </a:r>
          </a:p>
        </p:txBody>
      </p:sp>
      <p:pic>
        <p:nvPicPr>
          <p:cNvPr id="5" name="Picture 4" descr="A screenshot of a computer&#10;&#10;Description automatically generated">
            <a:extLst>
              <a:ext uri="{FF2B5EF4-FFF2-40B4-BE49-F238E27FC236}">
                <a16:creationId xmlns:a16="http://schemas.microsoft.com/office/drawing/2014/main" id="{73A1ECCE-9DD0-6C2F-0198-9776ABAFED7A}"/>
              </a:ext>
            </a:extLst>
          </p:cNvPr>
          <p:cNvPicPr>
            <a:picLocks noChangeAspect="1"/>
          </p:cNvPicPr>
          <p:nvPr/>
        </p:nvPicPr>
        <p:blipFill>
          <a:blip r:embed="rId3"/>
          <a:stretch>
            <a:fillRect/>
          </a:stretch>
        </p:blipFill>
        <p:spPr>
          <a:xfrm>
            <a:off x="150833" y="1988427"/>
            <a:ext cx="3657600" cy="22860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C6B11F2-2CE0-5580-6E70-B8FDAF8B4116}"/>
              </a:ext>
            </a:extLst>
          </p:cNvPr>
          <p:cNvPicPr>
            <a:picLocks noChangeAspect="1"/>
          </p:cNvPicPr>
          <p:nvPr/>
        </p:nvPicPr>
        <p:blipFill>
          <a:blip r:embed="rId4"/>
          <a:stretch>
            <a:fillRect/>
          </a:stretch>
        </p:blipFill>
        <p:spPr>
          <a:xfrm>
            <a:off x="5599453" y="844762"/>
            <a:ext cx="3476297" cy="217268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4979162-D2CE-1FE2-0693-8B6FBE24F6E8}"/>
              </a:ext>
            </a:extLst>
          </p:cNvPr>
          <p:cNvPicPr>
            <a:picLocks noChangeAspect="1"/>
          </p:cNvPicPr>
          <p:nvPr/>
        </p:nvPicPr>
        <p:blipFill>
          <a:blip r:embed="rId5"/>
          <a:stretch>
            <a:fillRect/>
          </a:stretch>
        </p:blipFill>
        <p:spPr>
          <a:xfrm>
            <a:off x="5726035" y="3017448"/>
            <a:ext cx="3282381" cy="2051488"/>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A6854DFE-2F6A-5E4D-FBFE-554D3DA075CD}"/>
              </a:ext>
            </a:extLst>
          </p:cNvPr>
          <p:cNvPicPr>
            <a:picLocks noChangeAspect="1"/>
          </p:cNvPicPr>
          <p:nvPr/>
        </p:nvPicPr>
        <p:blipFill>
          <a:blip r:embed="rId6"/>
          <a:stretch>
            <a:fillRect/>
          </a:stretch>
        </p:blipFill>
        <p:spPr>
          <a:xfrm>
            <a:off x="3184118" y="3411822"/>
            <a:ext cx="2485162" cy="1553226"/>
          </a:xfrm>
          <a:prstGeom prst="rect">
            <a:avLst/>
          </a:prstGeom>
        </p:spPr>
      </p:pic>
      <p:sp>
        <p:nvSpPr>
          <p:cNvPr id="6" name="TextBox 5">
            <a:extLst>
              <a:ext uri="{FF2B5EF4-FFF2-40B4-BE49-F238E27FC236}">
                <a16:creationId xmlns:a16="http://schemas.microsoft.com/office/drawing/2014/main" id="{0B78A9B2-57D4-3104-52E1-2D089F4D94A0}"/>
              </a:ext>
            </a:extLst>
          </p:cNvPr>
          <p:cNvSpPr txBox="1"/>
          <p:nvPr/>
        </p:nvSpPr>
        <p:spPr>
          <a:xfrm>
            <a:off x="3873852" y="1931105"/>
            <a:ext cx="1637815" cy="1061829"/>
          </a:xfrm>
          <a:prstGeom prst="rect">
            <a:avLst/>
          </a:prstGeom>
          <a:noFill/>
        </p:spPr>
        <p:txBody>
          <a:bodyPr wrap="square">
            <a:spAutoFit/>
          </a:bodyPr>
          <a:lstStyle/>
          <a:p>
            <a:r>
              <a:rPr lang="en-RO" sz="1050" dirty="0">
                <a:hlinkClick r:id="rId7"/>
              </a:rPr>
              <a:t>https://github.com/BredaUniversityADSAI/2023-24a-fai1-adsai-dariavladutu236578/blob/main/Deliverables/Python%20Exam.png</a:t>
            </a:r>
            <a:endParaRPr lang="en-RO" sz="1050" dirty="0"/>
          </a:p>
        </p:txBody>
      </p:sp>
      <p:sp>
        <p:nvSpPr>
          <p:cNvPr id="10" name="TextBox 9">
            <a:extLst>
              <a:ext uri="{FF2B5EF4-FFF2-40B4-BE49-F238E27FC236}">
                <a16:creationId xmlns:a16="http://schemas.microsoft.com/office/drawing/2014/main" id="{C264189D-0986-815C-4689-8167810749AB}"/>
              </a:ext>
            </a:extLst>
          </p:cNvPr>
          <p:cNvSpPr txBox="1"/>
          <p:nvPr/>
        </p:nvSpPr>
        <p:spPr>
          <a:xfrm>
            <a:off x="68251" y="4274427"/>
            <a:ext cx="3048534" cy="900246"/>
          </a:xfrm>
          <a:prstGeom prst="rect">
            <a:avLst/>
          </a:prstGeom>
          <a:noFill/>
        </p:spPr>
        <p:txBody>
          <a:bodyPr wrap="square">
            <a:spAutoFit/>
          </a:bodyPr>
          <a:lstStyle/>
          <a:p>
            <a:r>
              <a:rPr lang="en-RO" sz="1050" dirty="0">
                <a:hlinkClick r:id="rId8"/>
              </a:rPr>
              <a:t>https://github.com/BredaUniversityADSAI/2023-24a-fai1-adsai-dariavladutu236578/blob/main/Introduction%20to%20Programming%20with%20Python/6.%20Lists.ipynb</a:t>
            </a:r>
            <a:endParaRPr lang="en-RO" sz="1050" dirty="0"/>
          </a:p>
        </p:txBody>
      </p:sp>
    </p:spTree>
    <p:extLst>
      <p:ext uri="{BB962C8B-B14F-4D97-AF65-F5344CB8AC3E}">
        <p14:creationId xmlns:p14="http://schemas.microsoft.com/office/powerpoint/2010/main" val="581642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AC3F83-7CEC-B7D9-62B3-2708ECB37D1F}"/>
              </a:ext>
            </a:extLst>
          </p:cNvPr>
          <p:cNvSpPr>
            <a:spLocks noGrp="1"/>
          </p:cNvSpPr>
          <p:nvPr>
            <p:ph type="body" idx="1"/>
          </p:nvPr>
        </p:nvSpPr>
        <p:spPr/>
        <p:txBody>
          <a:bodyPr/>
          <a:lstStyle/>
          <a:p>
            <a:r>
              <a:rPr lang="en-RO" sz="900" dirty="0">
                <a:latin typeface="Helvetica Neue" panose="02000503000000020004" pitchFamily="2" charset="0"/>
                <a:ea typeface="Helvetica Neue" panose="02000503000000020004" pitchFamily="2" charset="0"/>
                <a:cs typeface="Helvetica Neue" panose="02000503000000020004" pitchFamily="2" charset="0"/>
              </a:rPr>
              <a:t>I have highlited in bright yellow all the changes made to both my Learning Log and my Work Log.</a:t>
            </a:r>
          </a:p>
          <a:p>
            <a:r>
              <a:rPr lang="en-RO" sz="900" dirty="0">
                <a:latin typeface="Helvetica Neue" panose="02000503000000020004" pitchFamily="2" charset="0"/>
                <a:ea typeface="Helvetica Neue" panose="02000503000000020004" pitchFamily="2" charset="0"/>
                <a:cs typeface="Helvetica Neue" panose="02000503000000020004" pitchFamily="2" charset="0"/>
              </a:rPr>
              <a:t>I have modified all of Section B (Progress Log) and provided more detailed explanation of the tasks at hand, as well as multiple links for evidencing my work.</a:t>
            </a:r>
          </a:p>
          <a:p>
            <a:r>
              <a:rPr lang="en-RO" sz="900" dirty="0">
                <a:latin typeface="Helvetica Neue" panose="02000503000000020004" pitchFamily="2" charset="0"/>
                <a:ea typeface="Helvetica Neue" panose="02000503000000020004" pitchFamily="2" charset="0"/>
                <a:cs typeface="Helvetica Neue" panose="02000503000000020004" pitchFamily="2" charset="0"/>
              </a:rPr>
              <a:t>I rewrote Section C (Progress ILOs), except for ILO 5, to showcase what I achieved for each Intended Learning Outcome, provided the necessary links to evidence my work, and made sure to structure the material in an easy to understand tone in order to make the structure of my work as easy to comprehend as possible.</a:t>
            </a:r>
          </a:p>
          <a:p>
            <a:r>
              <a:rPr lang="en-RO" sz="900" dirty="0">
                <a:latin typeface="Helvetica Neue" panose="02000503000000020004" pitchFamily="2" charset="0"/>
                <a:ea typeface="Helvetica Neue" panose="02000503000000020004" pitchFamily="2" charset="0"/>
                <a:cs typeface="Helvetica Neue" panose="02000503000000020004" pitchFamily="2" charset="0"/>
              </a:rPr>
              <a:t>I have added descriptions for every task at hand in the Work Log that needed a description.</a:t>
            </a:r>
          </a:p>
          <a:p>
            <a:r>
              <a:rPr lang="en-RO" sz="900" dirty="0">
                <a:latin typeface="Helvetica Neue" panose="02000503000000020004" pitchFamily="2" charset="0"/>
                <a:ea typeface="Helvetica Neue" panose="02000503000000020004" pitchFamily="2" charset="0"/>
                <a:cs typeface="Helvetica Neue" panose="02000503000000020004" pitchFamily="2" charset="0"/>
              </a:rPr>
              <a:t>I have modified the visualisations on my final SDG dashboard to better convey the information (see next slides for explanations)</a:t>
            </a:r>
          </a:p>
        </p:txBody>
      </p:sp>
      <p:sp>
        <p:nvSpPr>
          <p:cNvPr id="5" name="Title 4">
            <a:extLst>
              <a:ext uri="{FF2B5EF4-FFF2-40B4-BE49-F238E27FC236}">
                <a16:creationId xmlns:a16="http://schemas.microsoft.com/office/drawing/2014/main" id="{0BFF15BD-7461-9BD9-179E-50097C79D156}"/>
              </a:ext>
            </a:extLst>
          </p:cNvPr>
          <p:cNvSpPr>
            <a:spLocks noGrp="1"/>
          </p:cNvSpPr>
          <p:nvPr>
            <p:ph type="title" idx="3"/>
          </p:nvPr>
        </p:nvSpPr>
        <p:spPr>
          <a:xfrm>
            <a:off x="1143000" y="0"/>
            <a:ext cx="5112762" cy="576000"/>
          </a:xfrm>
        </p:spPr>
        <p:txBody>
          <a:bodyPr/>
          <a:lstStyle/>
          <a:p>
            <a:r>
              <a:rPr lang="en-RO" sz="1000"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a:t>
            </a:r>
          </a:p>
        </p:txBody>
      </p:sp>
      <p:sp>
        <p:nvSpPr>
          <p:cNvPr id="8" name="Title 7">
            <a:extLst>
              <a:ext uri="{FF2B5EF4-FFF2-40B4-BE49-F238E27FC236}">
                <a16:creationId xmlns:a16="http://schemas.microsoft.com/office/drawing/2014/main" id="{CFB8F5F4-A41F-266B-3BD7-7E2832350A76}"/>
              </a:ext>
            </a:extLst>
          </p:cNvPr>
          <p:cNvSpPr>
            <a:spLocks noGrp="1"/>
          </p:cNvSpPr>
          <p:nvPr>
            <p:ph type="title" idx="6"/>
          </p:nvPr>
        </p:nvSpPr>
        <p:spPr>
          <a:xfrm>
            <a:off x="161250" y="0"/>
            <a:ext cx="1368600" cy="576000"/>
          </a:xfrm>
        </p:spPr>
        <p:txBody>
          <a:bodyPr/>
          <a:lstStyle/>
          <a:p>
            <a:r>
              <a:rPr lang="en-RO" sz="1600" dirty="0">
                <a:solidFill>
                  <a:srgbClr val="000000"/>
                </a:solidFill>
                <a:highlight>
                  <a:srgbClr val="FFFF00"/>
                </a:highlight>
              </a:rPr>
              <a:t>RETAKE</a:t>
            </a:r>
            <a:endParaRPr lang="en-RO" dirty="0">
              <a:solidFill>
                <a:srgbClr val="000000"/>
              </a:solidFill>
              <a:highlight>
                <a:srgbClr val="FFFF00"/>
              </a:highlight>
            </a:endParaRPr>
          </a:p>
        </p:txBody>
      </p:sp>
      <p:pic>
        <p:nvPicPr>
          <p:cNvPr id="3" name="Picture 2">
            <a:extLst>
              <a:ext uri="{FF2B5EF4-FFF2-40B4-BE49-F238E27FC236}">
                <a16:creationId xmlns:a16="http://schemas.microsoft.com/office/drawing/2014/main" id="{09A8CD02-3B23-63F1-308F-1DE6BD876B41}"/>
              </a:ext>
            </a:extLst>
          </p:cNvPr>
          <p:cNvPicPr>
            <a:picLocks noChangeAspect="1"/>
          </p:cNvPicPr>
          <p:nvPr/>
        </p:nvPicPr>
        <p:blipFill>
          <a:blip r:embed="rId2"/>
          <a:stretch>
            <a:fillRect/>
          </a:stretch>
        </p:blipFill>
        <p:spPr>
          <a:xfrm>
            <a:off x="5758004" y="1152000"/>
            <a:ext cx="3277354" cy="204834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B2674F7-C00E-A13F-9DB2-E62BA3C4BB02}"/>
              </a:ext>
            </a:extLst>
          </p:cNvPr>
          <p:cNvPicPr>
            <a:picLocks noChangeAspect="1"/>
          </p:cNvPicPr>
          <p:nvPr/>
        </p:nvPicPr>
        <p:blipFill>
          <a:blip r:embed="rId3"/>
          <a:stretch>
            <a:fillRect/>
          </a:stretch>
        </p:blipFill>
        <p:spPr>
          <a:xfrm>
            <a:off x="5758003" y="3017448"/>
            <a:ext cx="3277355" cy="2048347"/>
          </a:xfrm>
          <a:prstGeom prst="rect">
            <a:avLst/>
          </a:prstGeom>
        </p:spPr>
      </p:pic>
    </p:spTree>
    <p:extLst>
      <p:ext uri="{BB962C8B-B14F-4D97-AF65-F5344CB8AC3E}">
        <p14:creationId xmlns:p14="http://schemas.microsoft.com/office/powerpoint/2010/main" val="335238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FF15BD-7461-9BD9-179E-50097C79D156}"/>
              </a:ext>
            </a:extLst>
          </p:cNvPr>
          <p:cNvSpPr>
            <a:spLocks noGrp="1"/>
          </p:cNvSpPr>
          <p:nvPr>
            <p:ph type="title"/>
          </p:nvPr>
        </p:nvSpPr>
        <p:spPr>
          <a:xfrm>
            <a:off x="0" y="48376"/>
            <a:ext cx="5486400" cy="572700"/>
          </a:xfrm>
        </p:spPr>
        <p:txBody>
          <a:bodyPr/>
          <a:lstStyle/>
          <a:p>
            <a:r>
              <a:rPr lang="en-RO" sz="1000"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a:t>
            </a:r>
          </a:p>
        </p:txBody>
      </p:sp>
      <p:sp>
        <p:nvSpPr>
          <p:cNvPr id="8" name="Title 7">
            <a:extLst>
              <a:ext uri="{FF2B5EF4-FFF2-40B4-BE49-F238E27FC236}">
                <a16:creationId xmlns:a16="http://schemas.microsoft.com/office/drawing/2014/main" id="{CFB8F5F4-A41F-266B-3BD7-7E2832350A76}"/>
              </a:ext>
            </a:extLst>
          </p:cNvPr>
          <p:cNvSpPr>
            <a:spLocks noGrp="1"/>
          </p:cNvSpPr>
          <p:nvPr>
            <p:ph type="title" idx="2"/>
          </p:nvPr>
        </p:nvSpPr>
        <p:spPr/>
        <p:txBody>
          <a:bodyPr/>
          <a:lstStyle/>
          <a:p>
            <a:r>
              <a:rPr lang="en-RO" sz="1600" dirty="0">
                <a:solidFill>
                  <a:srgbClr val="000000"/>
                </a:solidFill>
                <a:highlight>
                  <a:srgbClr val="FFFF00"/>
                </a:highlight>
              </a:rPr>
              <a:t>RETAKE</a:t>
            </a:r>
            <a:endParaRPr lang="en-RO" dirty="0">
              <a:solidFill>
                <a:srgbClr val="000000"/>
              </a:solidFill>
              <a:highlight>
                <a:srgbClr val="FFFF00"/>
              </a:highlight>
            </a:endParaRPr>
          </a:p>
        </p:txBody>
      </p:sp>
      <p:sp>
        <p:nvSpPr>
          <p:cNvPr id="17" name="Subtitle 16">
            <a:extLst>
              <a:ext uri="{FF2B5EF4-FFF2-40B4-BE49-F238E27FC236}">
                <a16:creationId xmlns:a16="http://schemas.microsoft.com/office/drawing/2014/main" id="{A5F652A1-2700-E7D4-A8D7-E6B8482193FF}"/>
              </a:ext>
            </a:extLst>
          </p:cNvPr>
          <p:cNvSpPr>
            <a:spLocks noGrp="1"/>
          </p:cNvSpPr>
          <p:nvPr>
            <p:ph type="subTitle" idx="1"/>
          </p:nvPr>
        </p:nvSpPr>
        <p:spPr/>
        <p:txBody>
          <a:bodyPr/>
          <a:lstStyle/>
          <a:p>
            <a:r>
              <a:rPr lang="en-RO" dirty="0"/>
              <a:t>‘Waste Management’ tab</a:t>
            </a:r>
          </a:p>
          <a:p>
            <a:endParaRPr lang="en-RO" dirty="0"/>
          </a:p>
        </p:txBody>
      </p:sp>
      <p:sp>
        <p:nvSpPr>
          <p:cNvPr id="6" name="Text Placeholder 5">
            <a:extLst>
              <a:ext uri="{FF2B5EF4-FFF2-40B4-BE49-F238E27FC236}">
                <a16:creationId xmlns:a16="http://schemas.microsoft.com/office/drawing/2014/main" id="{BD7A5C2B-6649-85EF-75EC-07DF97D85952}"/>
              </a:ext>
            </a:extLst>
          </p:cNvPr>
          <p:cNvSpPr>
            <a:spLocks noGrp="1"/>
          </p:cNvSpPr>
          <p:nvPr>
            <p:ph type="body" idx="3"/>
          </p:nvPr>
        </p:nvSpPr>
        <p:spPr>
          <a:xfrm>
            <a:off x="182880" y="1069848"/>
            <a:ext cx="8869620" cy="3895200"/>
          </a:xfrm>
        </p:spPr>
        <p:txBody>
          <a:bodyPr/>
          <a:lstStyle/>
          <a:p>
            <a:r>
              <a:rPr lang="en-RO" sz="1400" dirty="0"/>
              <a:t>C</a:t>
            </a:r>
            <a:r>
              <a:rPr lang="en-GB" sz="1400" dirty="0"/>
              <a:t>h</a:t>
            </a:r>
            <a:r>
              <a:rPr lang="en-RO" sz="1400" dirty="0"/>
              <a:t>anged all titles and variable names to better the visualisations and convey the appropriate information</a:t>
            </a:r>
          </a:p>
          <a:p>
            <a:r>
              <a:rPr lang="en-GB" sz="1400" dirty="0"/>
              <a:t>A</a:t>
            </a:r>
            <a:r>
              <a:rPr lang="en-RO" sz="1400" dirty="0"/>
              <a:t>dded a ‘Tones of Total Waste Processed’ card to put information into perspective in regards to the other visualisations and variables</a:t>
            </a:r>
          </a:p>
        </p:txBody>
      </p:sp>
    </p:spTree>
    <p:extLst>
      <p:ext uri="{BB962C8B-B14F-4D97-AF65-F5344CB8AC3E}">
        <p14:creationId xmlns:p14="http://schemas.microsoft.com/office/powerpoint/2010/main" val="865512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9C472-0CAA-2B3B-E63A-BAE07BFC45E5}"/>
              </a:ext>
            </a:extLst>
          </p:cNvPr>
          <p:cNvSpPr>
            <a:spLocks noGrp="1"/>
          </p:cNvSpPr>
          <p:nvPr>
            <p:ph type="title" idx="2"/>
          </p:nvPr>
        </p:nvSpPr>
        <p:spPr>
          <a:xfrm>
            <a:off x="7159800" y="94812"/>
            <a:ext cx="1984200" cy="572700"/>
          </a:xfrm>
        </p:spPr>
        <p:txBody>
          <a:bodyPr/>
          <a:lstStyle/>
          <a:p>
            <a:r>
              <a:rPr lang="en-RO" dirty="0">
                <a:solidFill>
                  <a:srgbClr val="000000"/>
                </a:solidFill>
                <a:highlight>
                  <a:srgbClr val="FFFF00"/>
                </a:highlight>
              </a:rPr>
              <a:t>RETAKE</a:t>
            </a:r>
          </a:p>
        </p:txBody>
      </p:sp>
      <p:sp>
        <p:nvSpPr>
          <p:cNvPr id="7" name="Title 5">
            <a:extLst>
              <a:ext uri="{FF2B5EF4-FFF2-40B4-BE49-F238E27FC236}">
                <a16:creationId xmlns:a16="http://schemas.microsoft.com/office/drawing/2014/main" id="{9E4F9A0B-F603-7D21-4CFF-47075A5A7141}"/>
              </a:ext>
            </a:extLst>
          </p:cNvPr>
          <p:cNvSpPr>
            <a:spLocks noGrp="1"/>
          </p:cNvSpPr>
          <p:nvPr>
            <p:ph type="title"/>
          </p:nvPr>
        </p:nvSpPr>
        <p:spPr>
          <a:xfrm>
            <a:off x="0" y="0"/>
            <a:ext cx="5486400" cy="572700"/>
          </a:xfrm>
        </p:spPr>
        <p:txBody>
          <a:bodyPr/>
          <a:lstStyle/>
          <a:p>
            <a:r>
              <a:rPr lang="en-GB" sz="1000" i="1"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 – Before and After -  Dashboard</a:t>
            </a:r>
            <a:endParaRPr lang="en-RO" sz="1000"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A screenshot of a computer&#10;&#10;Description automatically generated">
            <a:extLst>
              <a:ext uri="{FF2B5EF4-FFF2-40B4-BE49-F238E27FC236}">
                <a16:creationId xmlns:a16="http://schemas.microsoft.com/office/drawing/2014/main" id="{15AFDB9F-5C8E-2193-5EDF-FCCF06BF9968}"/>
              </a:ext>
            </a:extLst>
          </p:cNvPr>
          <p:cNvPicPr>
            <a:picLocks noChangeAspect="1"/>
          </p:cNvPicPr>
          <p:nvPr/>
        </p:nvPicPr>
        <p:blipFill rotWithShape="1">
          <a:blip r:embed="rId2"/>
          <a:srcRect t="18220" r="29768" b="7068"/>
          <a:stretch/>
        </p:blipFill>
        <p:spPr>
          <a:xfrm>
            <a:off x="107683" y="969622"/>
            <a:ext cx="4489554" cy="2984969"/>
          </a:xfrm>
          <a:prstGeom prst="rect">
            <a:avLst/>
          </a:prstGeom>
        </p:spPr>
      </p:pic>
      <p:sp>
        <p:nvSpPr>
          <p:cNvPr id="9" name="TextBox 8">
            <a:extLst>
              <a:ext uri="{FF2B5EF4-FFF2-40B4-BE49-F238E27FC236}">
                <a16:creationId xmlns:a16="http://schemas.microsoft.com/office/drawing/2014/main" id="{5173EC62-CD94-C4D5-1D98-48B52DC31357}"/>
              </a:ext>
            </a:extLst>
          </p:cNvPr>
          <p:cNvSpPr txBox="1"/>
          <p:nvPr/>
        </p:nvSpPr>
        <p:spPr>
          <a:xfrm>
            <a:off x="157396" y="642224"/>
            <a:ext cx="761747" cy="307777"/>
          </a:xfrm>
          <a:prstGeom prst="rect">
            <a:avLst/>
          </a:prstGeom>
          <a:noFill/>
        </p:spPr>
        <p:txBody>
          <a:bodyPr wrap="none" rtlCol="0">
            <a:spAutoFit/>
          </a:bodyPr>
          <a:lstStyle/>
          <a:p>
            <a:r>
              <a:rPr lang="en-RO" dirty="0"/>
              <a:t>Before:</a:t>
            </a:r>
          </a:p>
        </p:txBody>
      </p:sp>
      <p:pic>
        <p:nvPicPr>
          <p:cNvPr id="11" name="Picture 10" descr="A screenshot of a computer&#10;&#10;Description automatically generated">
            <a:extLst>
              <a:ext uri="{FF2B5EF4-FFF2-40B4-BE49-F238E27FC236}">
                <a16:creationId xmlns:a16="http://schemas.microsoft.com/office/drawing/2014/main" id="{ED875DF9-957D-789D-CC84-7B65CC796852}"/>
              </a:ext>
            </a:extLst>
          </p:cNvPr>
          <p:cNvPicPr>
            <a:picLocks noChangeAspect="1"/>
          </p:cNvPicPr>
          <p:nvPr/>
        </p:nvPicPr>
        <p:blipFill>
          <a:blip r:embed="rId3"/>
          <a:stretch>
            <a:fillRect/>
          </a:stretch>
        </p:blipFill>
        <p:spPr>
          <a:xfrm>
            <a:off x="3993373" y="1817998"/>
            <a:ext cx="4993231" cy="3325502"/>
          </a:xfrm>
          <a:prstGeom prst="rect">
            <a:avLst/>
          </a:prstGeom>
        </p:spPr>
      </p:pic>
      <p:sp>
        <p:nvSpPr>
          <p:cNvPr id="12" name="TextBox 11">
            <a:extLst>
              <a:ext uri="{FF2B5EF4-FFF2-40B4-BE49-F238E27FC236}">
                <a16:creationId xmlns:a16="http://schemas.microsoft.com/office/drawing/2014/main" id="{29479975-B7CF-6DA1-82B1-A3CD363AB847}"/>
              </a:ext>
            </a:extLst>
          </p:cNvPr>
          <p:cNvSpPr txBox="1"/>
          <p:nvPr/>
        </p:nvSpPr>
        <p:spPr>
          <a:xfrm>
            <a:off x="8218032" y="1510221"/>
            <a:ext cx="695114" cy="307777"/>
          </a:xfrm>
          <a:prstGeom prst="rect">
            <a:avLst/>
          </a:prstGeom>
          <a:noFill/>
        </p:spPr>
        <p:txBody>
          <a:bodyPr wrap="square" rtlCol="0">
            <a:spAutoFit/>
          </a:bodyPr>
          <a:lstStyle/>
          <a:p>
            <a:r>
              <a:rPr lang="en-RO" dirty="0"/>
              <a:t>After:</a:t>
            </a:r>
          </a:p>
        </p:txBody>
      </p:sp>
    </p:spTree>
    <p:extLst>
      <p:ext uri="{BB962C8B-B14F-4D97-AF65-F5344CB8AC3E}">
        <p14:creationId xmlns:p14="http://schemas.microsoft.com/office/powerpoint/2010/main" val="3846543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FF15BD-7461-9BD9-179E-50097C79D156}"/>
              </a:ext>
            </a:extLst>
          </p:cNvPr>
          <p:cNvSpPr>
            <a:spLocks noGrp="1"/>
          </p:cNvSpPr>
          <p:nvPr>
            <p:ph type="title"/>
          </p:nvPr>
        </p:nvSpPr>
        <p:spPr>
          <a:xfrm>
            <a:off x="0" y="48376"/>
            <a:ext cx="5486400" cy="572700"/>
          </a:xfrm>
        </p:spPr>
        <p:txBody>
          <a:bodyPr/>
          <a:lstStyle/>
          <a:p>
            <a:r>
              <a:rPr lang="en-RO" sz="1000"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a:t>
            </a:r>
          </a:p>
        </p:txBody>
      </p:sp>
      <p:sp>
        <p:nvSpPr>
          <p:cNvPr id="8" name="Title 7">
            <a:extLst>
              <a:ext uri="{FF2B5EF4-FFF2-40B4-BE49-F238E27FC236}">
                <a16:creationId xmlns:a16="http://schemas.microsoft.com/office/drawing/2014/main" id="{CFB8F5F4-A41F-266B-3BD7-7E2832350A76}"/>
              </a:ext>
            </a:extLst>
          </p:cNvPr>
          <p:cNvSpPr>
            <a:spLocks noGrp="1"/>
          </p:cNvSpPr>
          <p:nvPr>
            <p:ph type="title" idx="2"/>
          </p:nvPr>
        </p:nvSpPr>
        <p:spPr/>
        <p:txBody>
          <a:bodyPr/>
          <a:lstStyle/>
          <a:p>
            <a:r>
              <a:rPr lang="en-RO" sz="1600" dirty="0">
                <a:solidFill>
                  <a:srgbClr val="000000"/>
                </a:solidFill>
                <a:highlight>
                  <a:srgbClr val="FFFF00"/>
                </a:highlight>
              </a:rPr>
              <a:t>RETAKE</a:t>
            </a:r>
            <a:endParaRPr lang="en-RO" dirty="0">
              <a:solidFill>
                <a:srgbClr val="000000"/>
              </a:solidFill>
              <a:highlight>
                <a:srgbClr val="FFFF00"/>
              </a:highlight>
            </a:endParaRPr>
          </a:p>
        </p:txBody>
      </p:sp>
      <p:sp>
        <p:nvSpPr>
          <p:cNvPr id="17" name="Subtitle 16">
            <a:extLst>
              <a:ext uri="{FF2B5EF4-FFF2-40B4-BE49-F238E27FC236}">
                <a16:creationId xmlns:a16="http://schemas.microsoft.com/office/drawing/2014/main" id="{A5F652A1-2700-E7D4-A8D7-E6B8482193FF}"/>
              </a:ext>
            </a:extLst>
          </p:cNvPr>
          <p:cNvSpPr>
            <a:spLocks noGrp="1"/>
          </p:cNvSpPr>
          <p:nvPr>
            <p:ph type="subTitle" idx="1"/>
          </p:nvPr>
        </p:nvSpPr>
        <p:spPr/>
        <p:txBody>
          <a:bodyPr/>
          <a:lstStyle/>
          <a:p>
            <a:r>
              <a:rPr lang="en-RO" dirty="0"/>
              <a:t>‘Public Transport’ tab</a:t>
            </a:r>
          </a:p>
          <a:p>
            <a:endParaRPr lang="en-RO" dirty="0"/>
          </a:p>
        </p:txBody>
      </p:sp>
      <p:sp>
        <p:nvSpPr>
          <p:cNvPr id="6" name="Text Placeholder 5">
            <a:extLst>
              <a:ext uri="{FF2B5EF4-FFF2-40B4-BE49-F238E27FC236}">
                <a16:creationId xmlns:a16="http://schemas.microsoft.com/office/drawing/2014/main" id="{BD7A5C2B-6649-85EF-75EC-07DF97D85952}"/>
              </a:ext>
            </a:extLst>
          </p:cNvPr>
          <p:cNvSpPr>
            <a:spLocks noGrp="1"/>
          </p:cNvSpPr>
          <p:nvPr>
            <p:ph type="body" idx="3"/>
          </p:nvPr>
        </p:nvSpPr>
        <p:spPr>
          <a:xfrm>
            <a:off x="182879" y="1069848"/>
            <a:ext cx="8788733" cy="3895200"/>
          </a:xfrm>
        </p:spPr>
        <p:txBody>
          <a:bodyPr/>
          <a:lstStyle/>
          <a:p>
            <a:r>
              <a:rPr lang="en-RO" sz="1200" dirty="0"/>
              <a:t>C</a:t>
            </a:r>
            <a:r>
              <a:rPr lang="en-GB" sz="1200" dirty="0"/>
              <a:t>h</a:t>
            </a:r>
            <a:r>
              <a:rPr lang="en-RO" sz="1200" dirty="0"/>
              <a:t>anged all titles and variable names to better the visualisations and convey the appropriate information</a:t>
            </a:r>
          </a:p>
          <a:p>
            <a:r>
              <a:rPr lang="en-RO" sz="1200" dirty="0"/>
              <a:t>Changed the Stacked column and line chart to a Treemap visualisation to better sho</a:t>
            </a:r>
            <a:r>
              <a:rPr lang="en-GB" sz="1200" dirty="0"/>
              <a:t>w</a:t>
            </a:r>
            <a:r>
              <a:rPr lang="en-RO" sz="1200" dirty="0"/>
              <a:t>case the countries’ spending of their GDP on inland transportation infrastructure.</a:t>
            </a:r>
          </a:p>
          <a:p>
            <a:r>
              <a:rPr lang="en-RO" sz="1200" dirty="0"/>
              <a:t>Changed the ’million metric tones of CO2’ line to a ‘mean percentage of GDP spending across all countries’ line as </a:t>
            </a:r>
            <a:r>
              <a:rPr lang="en-GB" sz="1200" dirty="0"/>
              <a:t>I</a:t>
            </a:r>
            <a:r>
              <a:rPr lang="en-RO" sz="1200" dirty="0"/>
              <a:t> deemed it unfitting befor</a:t>
            </a:r>
            <a:r>
              <a:rPr lang="en-GB" sz="1200" dirty="0"/>
              <a:t>e</a:t>
            </a:r>
            <a:r>
              <a:rPr lang="en-RO" sz="1200" dirty="0"/>
              <a:t> and the variables not quite relating. </a:t>
            </a:r>
          </a:p>
          <a:p>
            <a:r>
              <a:rPr lang="en-GB" sz="1200" dirty="0"/>
              <a:t>A</a:t>
            </a:r>
            <a:r>
              <a:rPr lang="en-RO" sz="1200" dirty="0"/>
              <a:t>dded a text card to show the most important insights.</a:t>
            </a:r>
          </a:p>
          <a:p>
            <a:endParaRPr lang="en-RO" sz="1200" dirty="0"/>
          </a:p>
        </p:txBody>
      </p:sp>
    </p:spTree>
    <p:extLst>
      <p:ext uri="{BB962C8B-B14F-4D97-AF65-F5344CB8AC3E}">
        <p14:creationId xmlns:p14="http://schemas.microsoft.com/office/powerpoint/2010/main" val="3856349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9C472-0CAA-2B3B-E63A-BAE07BFC45E5}"/>
              </a:ext>
            </a:extLst>
          </p:cNvPr>
          <p:cNvSpPr>
            <a:spLocks noGrp="1"/>
          </p:cNvSpPr>
          <p:nvPr>
            <p:ph type="title" idx="2"/>
          </p:nvPr>
        </p:nvSpPr>
        <p:spPr>
          <a:xfrm>
            <a:off x="7159800" y="94812"/>
            <a:ext cx="1984200" cy="572700"/>
          </a:xfrm>
        </p:spPr>
        <p:txBody>
          <a:bodyPr/>
          <a:lstStyle/>
          <a:p>
            <a:r>
              <a:rPr lang="en-RO" dirty="0">
                <a:solidFill>
                  <a:srgbClr val="000000"/>
                </a:solidFill>
                <a:highlight>
                  <a:srgbClr val="FFFF00"/>
                </a:highlight>
              </a:rPr>
              <a:t>RETAKE</a:t>
            </a:r>
          </a:p>
        </p:txBody>
      </p:sp>
      <p:sp>
        <p:nvSpPr>
          <p:cNvPr id="7" name="Title 5">
            <a:extLst>
              <a:ext uri="{FF2B5EF4-FFF2-40B4-BE49-F238E27FC236}">
                <a16:creationId xmlns:a16="http://schemas.microsoft.com/office/drawing/2014/main" id="{9E4F9A0B-F603-7D21-4CFF-47075A5A7141}"/>
              </a:ext>
            </a:extLst>
          </p:cNvPr>
          <p:cNvSpPr>
            <a:spLocks noGrp="1"/>
          </p:cNvSpPr>
          <p:nvPr>
            <p:ph type="title"/>
          </p:nvPr>
        </p:nvSpPr>
        <p:spPr>
          <a:xfrm>
            <a:off x="0" y="0"/>
            <a:ext cx="5486400" cy="572700"/>
          </a:xfrm>
        </p:spPr>
        <p:txBody>
          <a:bodyPr/>
          <a:lstStyle/>
          <a:p>
            <a:r>
              <a:rPr lang="en-GB" sz="1000" i="1"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 – Before and After -  Dashboard</a:t>
            </a:r>
            <a:endParaRPr lang="en-RO" sz="1000"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A screenshot of a computer&#10;&#10;Description automatically generated">
            <a:extLst>
              <a:ext uri="{FF2B5EF4-FFF2-40B4-BE49-F238E27FC236}">
                <a16:creationId xmlns:a16="http://schemas.microsoft.com/office/drawing/2014/main" id="{89110662-C3FC-4B2C-D6DE-840E2CE879B2}"/>
              </a:ext>
            </a:extLst>
          </p:cNvPr>
          <p:cNvPicPr>
            <a:picLocks noChangeAspect="1"/>
          </p:cNvPicPr>
          <p:nvPr/>
        </p:nvPicPr>
        <p:blipFill rotWithShape="1">
          <a:blip r:embed="rId2"/>
          <a:srcRect t="18515" r="30665" b="11900"/>
          <a:stretch/>
        </p:blipFill>
        <p:spPr>
          <a:xfrm>
            <a:off x="0" y="618607"/>
            <a:ext cx="4714407" cy="2957159"/>
          </a:xfrm>
          <a:prstGeom prst="rect">
            <a:avLst/>
          </a:prstGeom>
        </p:spPr>
      </p:pic>
      <p:pic>
        <p:nvPicPr>
          <p:cNvPr id="6" name="Picture 5" descr="A screenshot of a graph&#10;&#10;Description automatically generated">
            <a:extLst>
              <a:ext uri="{FF2B5EF4-FFF2-40B4-BE49-F238E27FC236}">
                <a16:creationId xmlns:a16="http://schemas.microsoft.com/office/drawing/2014/main" id="{1CED4F2B-37BB-33BB-2BD8-28AF4E8D4B7D}"/>
              </a:ext>
            </a:extLst>
          </p:cNvPr>
          <p:cNvPicPr>
            <a:picLocks noChangeAspect="1"/>
          </p:cNvPicPr>
          <p:nvPr/>
        </p:nvPicPr>
        <p:blipFill>
          <a:blip r:embed="rId3"/>
          <a:stretch>
            <a:fillRect/>
          </a:stretch>
        </p:blipFill>
        <p:spPr>
          <a:xfrm>
            <a:off x="3733106" y="2097185"/>
            <a:ext cx="5148566" cy="2800325"/>
          </a:xfrm>
          <a:prstGeom prst="rect">
            <a:avLst/>
          </a:prstGeom>
        </p:spPr>
      </p:pic>
    </p:spTree>
    <p:extLst>
      <p:ext uri="{BB962C8B-B14F-4D97-AF65-F5344CB8AC3E}">
        <p14:creationId xmlns:p14="http://schemas.microsoft.com/office/powerpoint/2010/main" val="2912412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FF15BD-7461-9BD9-179E-50097C79D156}"/>
              </a:ext>
            </a:extLst>
          </p:cNvPr>
          <p:cNvSpPr>
            <a:spLocks noGrp="1"/>
          </p:cNvSpPr>
          <p:nvPr>
            <p:ph type="title"/>
          </p:nvPr>
        </p:nvSpPr>
        <p:spPr>
          <a:xfrm>
            <a:off x="0" y="48376"/>
            <a:ext cx="5486400" cy="572700"/>
          </a:xfrm>
        </p:spPr>
        <p:txBody>
          <a:bodyPr/>
          <a:lstStyle/>
          <a:p>
            <a:r>
              <a:rPr lang="en-RO" sz="1000"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a:t>
            </a:r>
          </a:p>
        </p:txBody>
      </p:sp>
      <p:sp>
        <p:nvSpPr>
          <p:cNvPr id="8" name="Title 7">
            <a:extLst>
              <a:ext uri="{FF2B5EF4-FFF2-40B4-BE49-F238E27FC236}">
                <a16:creationId xmlns:a16="http://schemas.microsoft.com/office/drawing/2014/main" id="{CFB8F5F4-A41F-266B-3BD7-7E2832350A76}"/>
              </a:ext>
            </a:extLst>
          </p:cNvPr>
          <p:cNvSpPr>
            <a:spLocks noGrp="1"/>
          </p:cNvSpPr>
          <p:nvPr>
            <p:ph type="title" idx="2"/>
          </p:nvPr>
        </p:nvSpPr>
        <p:spPr/>
        <p:txBody>
          <a:bodyPr/>
          <a:lstStyle/>
          <a:p>
            <a:r>
              <a:rPr lang="en-RO" sz="1600" dirty="0">
                <a:solidFill>
                  <a:srgbClr val="000000"/>
                </a:solidFill>
                <a:highlight>
                  <a:srgbClr val="FFFF00"/>
                </a:highlight>
              </a:rPr>
              <a:t>RETAKE</a:t>
            </a:r>
            <a:endParaRPr lang="en-RO" dirty="0">
              <a:solidFill>
                <a:srgbClr val="000000"/>
              </a:solidFill>
              <a:highlight>
                <a:srgbClr val="FFFF00"/>
              </a:highlight>
            </a:endParaRPr>
          </a:p>
        </p:txBody>
      </p:sp>
      <p:sp>
        <p:nvSpPr>
          <p:cNvPr id="17" name="Subtitle 16">
            <a:extLst>
              <a:ext uri="{FF2B5EF4-FFF2-40B4-BE49-F238E27FC236}">
                <a16:creationId xmlns:a16="http://schemas.microsoft.com/office/drawing/2014/main" id="{A5F652A1-2700-E7D4-A8D7-E6B8482193FF}"/>
              </a:ext>
            </a:extLst>
          </p:cNvPr>
          <p:cNvSpPr>
            <a:spLocks noGrp="1"/>
          </p:cNvSpPr>
          <p:nvPr>
            <p:ph type="subTitle" idx="1"/>
          </p:nvPr>
        </p:nvSpPr>
        <p:spPr/>
        <p:txBody>
          <a:bodyPr/>
          <a:lstStyle/>
          <a:p>
            <a:r>
              <a:rPr lang="en-RO" dirty="0"/>
              <a:t>‘Housing’ tab</a:t>
            </a:r>
          </a:p>
          <a:p>
            <a:endParaRPr lang="en-RO" dirty="0"/>
          </a:p>
        </p:txBody>
      </p:sp>
      <p:sp>
        <p:nvSpPr>
          <p:cNvPr id="6" name="Text Placeholder 5">
            <a:extLst>
              <a:ext uri="{FF2B5EF4-FFF2-40B4-BE49-F238E27FC236}">
                <a16:creationId xmlns:a16="http://schemas.microsoft.com/office/drawing/2014/main" id="{BD7A5C2B-6649-85EF-75EC-07DF97D85952}"/>
              </a:ext>
            </a:extLst>
          </p:cNvPr>
          <p:cNvSpPr>
            <a:spLocks noGrp="1"/>
          </p:cNvSpPr>
          <p:nvPr>
            <p:ph type="body" idx="3"/>
          </p:nvPr>
        </p:nvSpPr>
        <p:spPr>
          <a:xfrm>
            <a:off x="182879" y="1069848"/>
            <a:ext cx="8788733" cy="3895200"/>
          </a:xfrm>
        </p:spPr>
        <p:txBody>
          <a:bodyPr/>
          <a:lstStyle/>
          <a:p>
            <a:r>
              <a:rPr lang="en-RO" sz="1200" dirty="0"/>
              <a:t>C</a:t>
            </a:r>
            <a:r>
              <a:rPr lang="en-GB" sz="1200" dirty="0"/>
              <a:t>h</a:t>
            </a:r>
            <a:r>
              <a:rPr lang="en-RO" sz="1200" dirty="0"/>
              <a:t>anged all titles and variable names to better the visualisations and convey the appropriate information.</a:t>
            </a:r>
          </a:p>
          <a:p>
            <a:r>
              <a:rPr lang="en-RO" sz="1200" dirty="0"/>
              <a:t>Removed the Pie chart as it was not conveying any useful information and it was cluttered.</a:t>
            </a:r>
          </a:p>
          <a:p>
            <a:r>
              <a:rPr lang="en-GB" sz="1200" dirty="0"/>
              <a:t>R</a:t>
            </a:r>
            <a:r>
              <a:rPr lang="en-RO" sz="1200" dirty="0"/>
              <a:t>emoved the cards calculating the sums as they were also not showcasing any useful informationa and it was unclear what the sums represented.</a:t>
            </a:r>
          </a:p>
          <a:p>
            <a:r>
              <a:rPr lang="en-GB" sz="1200" dirty="0"/>
              <a:t>Showed the correlation between homelessness and housing prices-to-income ratio by using a line chart to present the average number of homeless people throughout the year.</a:t>
            </a:r>
          </a:p>
          <a:p>
            <a:r>
              <a:rPr lang="en-GB" sz="1200" dirty="0"/>
              <a:t>Added a stacked bar chart to showcase the house prices to income ratio of 2019-2021.</a:t>
            </a:r>
          </a:p>
          <a:p>
            <a:r>
              <a:rPr lang="en-GB" sz="1200" dirty="0"/>
              <a:t>Added a matrix to individually present the number of homeless people across different countries and years as a percentage of the population.</a:t>
            </a:r>
          </a:p>
          <a:p>
            <a:r>
              <a:rPr lang="en-GB" sz="1200" dirty="0"/>
              <a:t>Calculated the Pearson correlation coefficient between the number of homeless and the years (once for 2019-2020 and then for 2020-2021).</a:t>
            </a:r>
          </a:p>
          <a:p>
            <a:endParaRPr lang="en-RO" sz="1200" dirty="0"/>
          </a:p>
          <a:p>
            <a:endParaRPr lang="en-RO" sz="1200" dirty="0"/>
          </a:p>
          <a:p>
            <a:pPr marL="165100" indent="0">
              <a:buNone/>
            </a:pPr>
            <a:endParaRPr lang="en-RO" sz="1200" dirty="0"/>
          </a:p>
        </p:txBody>
      </p:sp>
    </p:spTree>
    <p:extLst>
      <p:ext uri="{BB962C8B-B14F-4D97-AF65-F5344CB8AC3E}">
        <p14:creationId xmlns:p14="http://schemas.microsoft.com/office/powerpoint/2010/main" val="1502743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9C472-0CAA-2B3B-E63A-BAE07BFC45E5}"/>
              </a:ext>
            </a:extLst>
          </p:cNvPr>
          <p:cNvSpPr>
            <a:spLocks noGrp="1"/>
          </p:cNvSpPr>
          <p:nvPr>
            <p:ph type="title" idx="2"/>
          </p:nvPr>
        </p:nvSpPr>
        <p:spPr>
          <a:xfrm>
            <a:off x="7159800" y="94812"/>
            <a:ext cx="1984200" cy="572700"/>
          </a:xfrm>
        </p:spPr>
        <p:txBody>
          <a:bodyPr/>
          <a:lstStyle/>
          <a:p>
            <a:r>
              <a:rPr lang="en-RO" dirty="0">
                <a:solidFill>
                  <a:srgbClr val="000000"/>
                </a:solidFill>
                <a:highlight>
                  <a:srgbClr val="FFFF00"/>
                </a:highlight>
              </a:rPr>
              <a:t>RETAKE</a:t>
            </a:r>
          </a:p>
        </p:txBody>
      </p:sp>
      <p:sp>
        <p:nvSpPr>
          <p:cNvPr id="7" name="Title 5">
            <a:extLst>
              <a:ext uri="{FF2B5EF4-FFF2-40B4-BE49-F238E27FC236}">
                <a16:creationId xmlns:a16="http://schemas.microsoft.com/office/drawing/2014/main" id="{9E4F9A0B-F603-7D21-4CFF-47075A5A7141}"/>
              </a:ext>
            </a:extLst>
          </p:cNvPr>
          <p:cNvSpPr>
            <a:spLocks noGrp="1"/>
          </p:cNvSpPr>
          <p:nvPr>
            <p:ph type="title"/>
          </p:nvPr>
        </p:nvSpPr>
        <p:spPr>
          <a:xfrm>
            <a:off x="0" y="0"/>
            <a:ext cx="5486400" cy="572700"/>
          </a:xfrm>
        </p:spPr>
        <p:txBody>
          <a:bodyPr/>
          <a:lstStyle/>
          <a:p>
            <a:r>
              <a:rPr lang="en-GB" sz="1000" i="1"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 – Before and After -  Dashboard</a:t>
            </a:r>
            <a:endParaRPr lang="en-RO" sz="1000"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1" descr="A screenshot of a computer&#10;&#10;Description automatically generated">
            <a:extLst>
              <a:ext uri="{FF2B5EF4-FFF2-40B4-BE49-F238E27FC236}">
                <a16:creationId xmlns:a16="http://schemas.microsoft.com/office/drawing/2014/main" id="{903B87A9-E8D2-2F2D-667F-6577245D0E6C}"/>
              </a:ext>
            </a:extLst>
          </p:cNvPr>
          <p:cNvPicPr>
            <a:picLocks noChangeAspect="1"/>
          </p:cNvPicPr>
          <p:nvPr/>
        </p:nvPicPr>
        <p:blipFill rotWithShape="1">
          <a:blip r:embed="rId2"/>
          <a:srcRect t="18588" r="30770" b="9793"/>
          <a:stretch/>
        </p:blipFill>
        <p:spPr>
          <a:xfrm>
            <a:off x="160465" y="768920"/>
            <a:ext cx="5065761" cy="327535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0981719-22FF-8AB4-D373-540388F200CF}"/>
              </a:ext>
            </a:extLst>
          </p:cNvPr>
          <p:cNvPicPr>
            <a:picLocks noChangeAspect="1"/>
          </p:cNvPicPr>
          <p:nvPr/>
        </p:nvPicPr>
        <p:blipFill>
          <a:blip r:embed="rId3"/>
          <a:stretch>
            <a:fillRect/>
          </a:stretch>
        </p:blipFill>
        <p:spPr>
          <a:xfrm>
            <a:off x="4478475" y="1984058"/>
            <a:ext cx="4665525" cy="2887743"/>
          </a:xfrm>
          <a:prstGeom prst="rect">
            <a:avLst/>
          </a:prstGeom>
        </p:spPr>
      </p:pic>
    </p:spTree>
    <p:extLst>
      <p:ext uri="{BB962C8B-B14F-4D97-AF65-F5344CB8AC3E}">
        <p14:creationId xmlns:p14="http://schemas.microsoft.com/office/powerpoint/2010/main" val="3390270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FF15BD-7461-9BD9-179E-50097C79D156}"/>
              </a:ext>
            </a:extLst>
          </p:cNvPr>
          <p:cNvSpPr>
            <a:spLocks noGrp="1"/>
          </p:cNvSpPr>
          <p:nvPr>
            <p:ph type="title"/>
          </p:nvPr>
        </p:nvSpPr>
        <p:spPr>
          <a:xfrm>
            <a:off x="0" y="48376"/>
            <a:ext cx="5486400" cy="572700"/>
          </a:xfrm>
        </p:spPr>
        <p:txBody>
          <a:bodyPr/>
          <a:lstStyle/>
          <a:p>
            <a:r>
              <a:rPr lang="en-RO" sz="1000"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a:t>
            </a:r>
          </a:p>
        </p:txBody>
      </p:sp>
      <p:sp>
        <p:nvSpPr>
          <p:cNvPr id="8" name="Title 7">
            <a:extLst>
              <a:ext uri="{FF2B5EF4-FFF2-40B4-BE49-F238E27FC236}">
                <a16:creationId xmlns:a16="http://schemas.microsoft.com/office/drawing/2014/main" id="{CFB8F5F4-A41F-266B-3BD7-7E2832350A76}"/>
              </a:ext>
            </a:extLst>
          </p:cNvPr>
          <p:cNvSpPr>
            <a:spLocks noGrp="1"/>
          </p:cNvSpPr>
          <p:nvPr>
            <p:ph type="title" idx="2"/>
          </p:nvPr>
        </p:nvSpPr>
        <p:spPr/>
        <p:txBody>
          <a:bodyPr/>
          <a:lstStyle/>
          <a:p>
            <a:r>
              <a:rPr lang="en-RO" sz="1600" dirty="0">
                <a:solidFill>
                  <a:srgbClr val="000000"/>
                </a:solidFill>
                <a:highlight>
                  <a:srgbClr val="FFFF00"/>
                </a:highlight>
              </a:rPr>
              <a:t>RETAKE</a:t>
            </a:r>
            <a:endParaRPr lang="en-RO" dirty="0">
              <a:solidFill>
                <a:srgbClr val="000000"/>
              </a:solidFill>
              <a:highlight>
                <a:srgbClr val="FFFF00"/>
              </a:highlight>
            </a:endParaRPr>
          </a:p>
        </p:txBody>
      </p:sp>
      <p:sp>
        <p:nvSpPr>
          <p:cNvPr id="17" name="Subtitle 16">
            <a:extLst>
              <a:ext uri="{FF2B5EF4-FFF2-40B4-BE49-F238E27FC236}">
                <a16:creationId xmlns:a16="http://schemas.microsoft.com/office/drawing/2014/main" id="{A5F652A1-2700-E7D4-A8D7-E6B8482193FF}"/>
              </a:ext>
            </a:extLst>
          </p:cNvPr>
          <p:cNvSpPr>
            <a:spLocks noGrp="1"/>
          </p:cNvSpPr>
          <p:nvPr>
            <p:ph type="subTitle" idx="1"/>
          </p:nvPr>
        </p:nvSpPr>
        <p:spPr/>
        <p:txBody>
          <a:bodyPr/>
          <a:lstStyle/>
          <a:p>
            <a:r>
              <a:rPr lang="en-RO" dirty="0"/>
              <a:t>‘Homeless popu</a:t>
            </a:r>
            <a:r>
              <a:rPr lang="en-GB" dirty="0"/>
              <a:t>la</a:t>
            </a:r>
            <a:r>
              <a:rPr lang="en-RO" dirty="0"/>
              <a:t>tion’ tab</a:t>
            </a:r>
          </a:p>
          <a:p>
            <a:endParaRPr lang="en-RO" dirty="0"/>
          </a:p>
        </p:txBody>
      </p:sp>
      <p:sp>
        <p:nvSpPr>
          <p:cNvPr id="6" name="Text Placeholder 5">
            <a:extLst>
              <a:ext uri="{FF2B5EF4-FFF2-40B4-BE49-F238E27FC236}">
                <a16:creationId xmlns:a16="http://schemas.microsoft.com/office/drawing/2014/main" id="{BD7A5C2B-6649-85EF-75EC-07DF97D85952}"/>
              </a:ext>
            </a:extLst>
          </p:cNvPr>
          <p:cNvSpPr>
            <a:spLocks noGrp="1"/>
          </p:cNvSpPr>
          <p:nvPr>
            <p:ph type="body" idx="3"/>
          </p:nvPr>
        </p:nvSpPr>
        <p:spPr>
          <a:xfrm>
            <a:off x="182879" y="1069848"/>
            <a:ext cx="8788733" cy="3895200"/>
          </a:xfrm>
        </p:spPr>
        <p:txBody>
          <a:bodyPr/>
          <a:lstStyle/>
          <a:p>
            <a:r>
              <a:rPr lang="en-US" sz="1200" dirty="0"/>
              <a:t>Added another tab as an extension of the ‘Homeless’ tab where I plotted a scatter chart between the number of homeless and the years, and where I added a trend line.</a:t>
            </a:r>
          </a:p>
          <a:p>
            <a:r>
              <a:rPr lang="en-US" sz="1200" dirty="0"/>
              <a:t>Calculated the linear relationship between the above-mentioned variables (y = mx + b) by creating new columns and measures, and predicted the total number of homeless people over the next 10 years.</a:t>
            </a:r>
            <a:endParaRPr lang="en-GB" sz="1200" dirty="0"/>
          </a:p>
          <a:p>
            <a:endParaRPr lang="en-RO" sz="1200" dirty="0"/>
          </a:p>
          <a:p>
            <a:endParaRPr lang="en-RO" sz="1200" dirty="0"/>
          </a:p>
          <a:p>
            <a:pPr marL="165100" indent="0">
              <a:buNone/>
            </a:pPr>
            <a:endParaRPr lang="en-RO" sz="1200" dirty="0"/>
          </a:p>
        </p:txBody>
      </p:sp>
      <p:pic>
        <p:nvPicPr>
          <p:cNvPr id="3" name="Picture 2" descr="A graph with a line and a blue dot&#10;&#10;Description automatically generated with medium confidence">
            <a:extLst>
              <a:ext uri="{FF2B5EF4-FFF2-40B4-BE49-F238E27FC236}">
                <a16:creationId xmlns:a16="http://schemas.microsoft.com/office/drawing/2014/main" id="{0F3163FB-B458-6207-0527-F46D8F9DDC4F}"/>
              </a:ext>
            </a:extLst>
          </p:cNvPr>
          <p:cNvPicPr>
            <a:picLocks noChangeAspect="1"/>
          </p:cNvPicPr>
          <p:nvPr/>
        </p:nvPicPr>
        <p:blipFill>
          <a:blip r:embed="rId2"/>
          <a:stretch>
            <a:fillRect/>
          </a:stretch>
        </p:blipFill>
        <p:spPr>
          <a:xfrm>
            <a:off x="15797" y="2050858"/>
            <a:ext cx="5244943" cy="303596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D9DFFD9-3C2C-068E-656A-C1B99CE2164B}"/>
              </a:ext>
            </a:extLst>
          </p:cNvPr>
          <p:cNvPicPr>
            <a:picLocks noChangeAspect="1"/>
          </p:cNvPicPr>
          <p:nvPr/>
        </p:nvPicPr>
        <p:blipFill>
          <a:blip r:embed="rId3"/>
          <a:stretch>
            <a:fillRect/>
          </a:stretch>
        </p:blipFill>
        <p:spPr>
          <a:xfrm>
            <a:off x="3878681" y="1908452"/>
            <a:ext cx="5415221" cy="2804311"/>
          </a:xfrm>
          <a:prstGeom prst="rect">
            <a:avLst/>
          </a:prstGeom>
        </p:spPr>
      </p:pic>
    </p:spTree>
    <p:extLst>
      <p:ext uri="{BB962C8B-B14F-4D97-AF65-F5344CB8AC3E}">
        <p14:creationId xmlns:p14="http://schemas.microsoft.com/office/powerpoint/2010/main" val="3619741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FF15BD-7461-9BD9-179E-50097C79D156}"/>
              </a:ext>
            </a:extLst>
          </p:cNvPr>
          <p:cNvSpPr>
            <a:spLocks noGrp="1"/>
          </p:cNvSpPr>
          <p:nvPr>
            <p:ph type="title"/>
          </p:nvPr>
        </p:nvSpPr>
        <p:spPr>
          <a:xfrm>
            <a:off x="0" y="48376"/>
            <a:ext cx="5486400" cy="572700"/>
          </a:xfrm>
        </p:spPr>
        <p:txBody>
          <a:bodyPr/>
          <a:lstStyle/>
          <a:p>
            <a:r>
              <a:rPr lang="en-RO" sz="1000"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a:t>
            </a:r>
          </a:p>
        </p:txBody>
      </p:sp>
      <p:sp>
        <p:nvSpPr>
          <p:cNvPr id="8" name="Title 7">
            <a:extLst>
              <a:ext uri="{FF2B5EF4-FFF2-40B4-BE49-F238E27FC236}">
                <a16:creationId xmlns:a16="http://schemas.microsoft.com/office/drawing/2014/main" id="{CFB8F5F4-A41F-266B-3BD7-7E2832350A76}"/>
              </a:ext>
            </a:extLst>
          </p:cNvPr>
          <p:cNvSpPr>
            <a:spLocks noGrp="1"/>
          </p:cNvSpPr>
          <p:nvPr>
            <p:ph type="title" idx="2"/>
          </p:nvPr>
        </p:nvSpPr>
        <p:spPr/>
        <p:txBody>
          <a:bodyPr/>
          <a:lstStyle/>
          <a:p>
            <a:r>
              <a:rPr lang="en-RO" sz="1600" dirty="0">
                <a:solidFill>
                  <a:srgbClr val="000000"/>
                </a:solidFill>
                <a:highlight>
                  <a:srgbClr val="FFFF00"/>
                </a:highlight>
              </a:rPr>
              <a:t>RETAKE</a:t>
            </a:r>
            <a:endParaRPr lang="en-RO" dirty="0">
              <a:solidFill>
                <a:srgbClr val="000000"/>
              </a:solidFill>
              <a:highlight>
                <a:srgbClr val="FFFF00"/>
              </a:highlight>
            </a:endParaRPr>
          </a:p>
        </p:txBody>
      </p:sp>
      <p:sp>
        <p:nvSpPr>
          <p:cNvPr id="17" name="Subtitle 16">
            <a:extLst>
              <a:ext uri="{FF2B5EF4-FFF2-40B4-BE49-F238E27FC236}">
                <a16:creationId xmlns:a16="http://schemas.microsoft.com/office/drawing/2014/main" id="{A5F652A1-2700-E7D4-A8D7-E6B8482193FF}"/>
              </a:ext>
            </a:extLst>
          </p:cNvPr>
          <p:cNvSpPr>
            <a:spLocks noGrp="1"/>
          </p:cNvSpPr>
          <p:nvPr>
            <p:ph type="subTitle" idx="1"/>
          </p:nvPr>
        </p:nvSpPr>
        <p:spPr/>
        <p:txBody>
          <a:bodyPr/>
          <a:lstStyle/>
          <a:p>
            <a:r>
              <a:rPr lang="en-RO" dirty="0"/>
              <a:t>‘Energy’ tab</a:t>
            </a:r>
          </a:p>
          <a:p>
            <a:endParaRPr lang="en-RO" dirty="0"/>
          </a:p>
        </p:txBody>
      </p:sp>
      <p:sp>
        <p:nvSpPr>
          <p:cNvPr id="6" name="Text Placeholder 5">
            <a:extLst>
              <a:ext uri="{FF2B5EF4-FFF2-40B4-BE49-F238E27FC236}">
                <a16:creationId xmlns:a16="http://schemas.microsoft.com/office/drawing/2014/main" id="{BD7A5C2B-6649-85EF-75EC-07DF97D85952}"/>
              </a:ext>
            </a:extLst>
          </p:cNvPr>
          <p:cNvSpPr>
            <a:spLocks noGrp="1"/>
          </p:cNvSpPr>
          <p:nvPr>
            <p:ph type="body" idx="3"/>
          </p:nvPr>
        </p:nvSpPr>
        <p:spPr>
          <a:xfrm>
            <a:off x="182879" y="1069848"/>
            <a:ext cx="8788733" cy="3895200"/>
          </a:xfrm>
        </p:spPr>
        <p:txBody>
          <a:bodyPr/>
          <a:lstStyle/>
          <a:p>
            <a:r>
              <a:rPr lang="en-RO" sz="1200" dirty="0"/>
              <a:t>C</a:t>
            </a:r>
            <a:r>
              <a:rPr lang="en-GB" sz="1200" dirty="0"/>
              <a:t>h</a:t>
            </a:r>
            <a:r>
              <a:rPr lang="en-RO" sz="1200" dirty="0"/>
              <a:t>anged all the visuals in this tab.</a:t>
            </a:r>
          </a:p>
          <a:p>
            <a:r>
              <a:rPr lang="en-GB" sz="1200" dirty="0"/>
              <a:t>Used a bar chart comparing the percentage of renewable energy shares in relation to million metric tones of carbon emissions in the EU.</a:t>
            </a:r>
          </a:p>
          <a:p>
            <a:r>
              <a:rPr lang="en-GB" sz="1200" dirty="0"/>
              <a:t>Added a stacked column chart comparing the greenhouse gas emissions throughout Europe from 1990 and 2021 (difference of 11 years).</a:t>
            </a:r>
          </a:p>
          <a:p>
            <a:r>
              <a:rPr lang="en-GB" sz="1200" dirty="0"/>
              <a:t>Added a map showcasing the biggest European pioneers of using smart immersive technologies in cities in 2020, I evidenced the correlation between renewable energy sources and European cities who not only adopted such technologies but also contributed to lowering gas emissions.</a:t>
            </a:r>
          </a:p>
          <a:p>
            <a:r>
              <a:rPr lang="en-GB" sz="1200" dirty="0"/>
              <a:t>A</a:t>
            </a:r>
            <a:r>
              <a:rPr lang="en-RO" sz="1200" dirty="0"/>
              <a:t>dded a text card to show the most important insights.</a:t>
            </a:r>
          </a:p>
          <a:p>
            <a:endParaRPr lang="en-RO" sz="1200" dirty="0"/>
          </a:p>
          <a:p>
            <a:endParaRPr lang="en-RO" sz="1200" dirty="0"/>
          </a:p>
          <a:p>
            <a:pPr marL="165100" indent="0">
              <a:buNone/>
            </a:pPr>
            <a:endParaRPr lang="en-RO" sz="1200" dirty="0"/>
          </a:p>
        </p:txBody>
      </p:sp>
    </p:spTree>
    <p:extLst>
      <p:ext uri="{BB962C8B-B14F-4D97-AF65-F5344CB8AC3E}">
        <p14:creationId xmlns:p14="http://schemas.microsoft.com/office/powerpoint/2010/main" val="398248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9C472-0CAA-2B3B-E63A-BAE07BFC45E5}"/>
              </a:ext>
            </a:extLst>
          </p:cNvPr>
          <p:cNvSpPr>
            <a:spLocks noGrp="1"/>
          </p:cNvSpPr>
          <p:nvPr>
            <p:ph type="title" idx="2"/>
          </p:nvPr>
        </p:nvSpPr>
        <p:spPr>
          <a:xfrm>
            <a:off x="7159800" y="94812"/>
            <a:ext cx="1984200" cy="572700"/>
          </a:xfrm>
        </p:spPr>
        <p:txBody>
          <a:bodyPr/>
          <a:lstStyle/>
          <a:p>
            <a:r>
              <a:rPr lang="en-RO" dirty="0">
                <a:solidFill>
                  <a:srgbClr val="000000"/>
                </a:solidFill>
                <a:highlight>
                  <a:srgbClr val="FFFF00"/>
                </a:highlight>
              </a:rPr>
              <a:t>RETAKE</a:t>
            </a:r>
          </a:p>
        </p:txBody>
      </p:sp>
      <p:sp>
        <p:nvSpPr>
          <p:cNvPr id="7" name="Title 5">
            <a:extLst>
              <a:ext uri="{FF2B5EF4-FFF2-40B4-BE49-F238E27FC236}">
                <a16:creationId xmlns:a16="http://schemas.microsoft.com/office/drawing/2014/main" id="{9E4F9A0B-F603-7D21-4CFF-47075A5A7141}"/>
              </a:ext>
            </a:extLst>
          </p:cNvPr>
          <p:cNvSpPr>
            <a:spLocks noGrp="1"/>
          </p:cNvSpPr>
          <p:nvPr>
            <p:ph type="title"/>
          </p:nvPr>
        </p:nvSpPr>
        <p:spPr>
          <a:xfrm>
            <a:off x="0" y="0"/>
            <a:ext cx="5486400" cy="572700"/>
          </a:xfrm>
        </p:spPr>
        <p:txBody>
          <a:bodyPr/>
          <a:lstStyle/>
          <a:p>
            <a:r>
              <a:rPr lang="en-GB" sz="1000" i="1"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 – Before and After -  Dashboard</a:t>
            </a:r>
            <a:endParaRPr lang="en-RO" sz="1000"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descr="A screenshot of a computer&#10;&#10;Description automatically generated">
            <a:extLst>
              <a:ext uri="{FF2B5EF4-FFF2-40B4-BE49-F238E27FC236}">
                <a16:creationId xmlns:a16="http://schemas.microsoft.com/office/drawing/2014/main" id="{05D896DF-A978-19DD-3C1B-D712F93A7436}"/>
              </a:ext>
            </a:extLst>
          </p:cNvPr>
          <p:cNvPicPr>
            <a:picLocks noChangeAspect="1"/>
          </p:cNvPicPr>
          <p:nvPr/>
        </p:nvPicPr>
        <p:blipFill rotWithShape="1">
          <a:blip r:embed="rId2"/>
          <a:srcRect t="17626" r="31079" b="8479"/>
          <a:stretch/>
        </p:blipFill>
        <p:spPr>
          <a:xfrm>
            <a:off x="145350" y="572700"/>
            <a:ext cx="4733948" cy="3172291"/>
          </a:xfrm>
          <a:prstGeom prst="rect">
            <a:avLst/>
          </a:prstGeom>
        </p:spPr>
      </p:pic>
      <p:pic>
        <p:nvPicPr>
          <p:cNvPr id="8" name="Picture 7" descr="A screenshot of a graph&#10;&#10;Description automatically generated">
            <a:extLst>
              <a:ext uri="{FF2B5EF4-FFF2-40B4-BE49-F238E27FC236}">
                <a16:creationId xmlns:a16="http://schemas.microsoft.com/office/drawing/2014/main" id="{86EB8097-77D6-D24A-1559-76B9A4D9943F}"/>
              </a:ext>
            </a:extLst>
          </p:cNvPr>
          <p:cNvPicPr>
            <a:picLocks noChangeAspect="1"/>
          </p:cNvPicPr>
          <p:nvPr/>
        </p:nvPicPr>
        <p:blipFill>
          <a:blip r:embed="rId3"/>
          <a:stretch>
            <a:fillRect/>
          </a:stretch>
        </p:blipFill>
        <p:spPr>
          <a:xfrm>
            <a:off x="4430595" y="2158845"/>
            <a:ext cx="4596038" cy="2586149"/>
          </a:xfrm>
          <a:prstGeom prst="rect">
            <a:avLst/>
          </a:prstGeom>
        </p:spPr>
      </p:pic>
    </p:spTree>
    <p:extLst>
      <p:ext uri="{BB962C8B-B14F-4D97-AF65-F5344CB8AC3E}">
        <p14:creationId xmlns:p14="http://schemas.microsoft.com/office/powerpoint/2010/main" val="1232465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err="1"/>
              <a:t>edal</a:t>
            </a:r>
            <a:r>
              <a:rPr lang="en-NL" dirty="0"/>
              <a:t>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3532431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a:t>
            </a:r>
            <a:r>
              <a:rPr lang="en-NL" dirty="0" err="1"/>
              <a:t>ut</a:t>
            </a:r>
            <a:r>
              <a:rPr lang="en-NL" dirty="0"/>
              <a: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1352897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	I would say my most significant achievement </a:t>
            </a:r>
            <a:r>
              <a:rPr lang="en-GB" dirty="0"/>
              <a:t>in </a:t>
            </a:r>
            <a:r>
              <a:rPr lang="en" dirty="0"/>
              <a:t>this block has been understanding Python, which is a skill that I have wanted to learn for a long time, but felt like it was too difficult to achieve for my level of understanding of computer science. </a:t>
            </a:r>
            <a:r>
              <a:rPr lang="en-GB" dirty="0"/>
              <a:t>I</a:t>
            </a:r>
            <a:r>
              <a:rPr lang="en" dirty="0"/>
              <a:t> was mistaken. </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US" dirty="0"/>
              <a:t>	Understanding </a:t>
            </a:r>
            <a:r>
              <a:rPr lang="en-US" dirty="0" err="1"/>
              <a:t>PowerBI</a:t>
            </a:r>
            <a:r>
              <a:rPr lang="en-US" dirty="0"/>
              <a:t> and its use in the Data Science career path has been quite challenging for me. I was quite lost at times when it came to applying the concepts learned and creating an interesting and useful dashboard. I especially struggled with incorporating the statistics learnings into the presentation, which I still believe are not quite well applied.</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800"/>
              </a:spcBef>
              <a:spcAft>
                <a:spcPts val="800"/>
              </a:spcAft>
              <a:buNone/>
            </a:pPr>
            <a:r>
              <a:rPr lang="en-US" dirty="0"/>
              <a:t>	The most important lesson I have learned this block is the value of consistency and time management. Oftentimes, I fell behind on my weekly work due to poor time management, and in the end, I had to catch up, which resulted in additional stress and less sleep. I learned that there is always some task that I need to work on, no matter how insignificant, and that splitting the task into smaller, more manageable work is key to achieving a good grade.</a:t>
            </a:r>
            <a:endParaRPr dirty="0"/>
          </a:p>
        </p:txBody>
      </p:sp>
      <p:sp>
        <p:nvSpPr>
          <p:cNvPr id="508" name="Google Shape;508;p53"/>
          <p:cNvSpPr txBox="1">
            <a:spLocks noGrp="1"/>
          </p:cNvSpPr>
          <p:nvPr>
            <p:ph type="title" idx="4"/>
          </p:nvPr>
        </p:nvSpPr>
        <p:spPr>
          <a:xfrm>
            <a:off x="-91848" y="96951"/>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My self assessment grade is a</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	I believe this grade accurately reflects the work that I have done this block. I have put in quite a lot of effort I believe. However, I fell short when it came to meeting quiz deadlines and other </a:t>
            </a:r>
            <a:r>
              <a:rPr lang="en-US" dirty="0" err="1"/>
              <a:t>DataLab</a:t>
            </a:r>
            <a:r>
              <a:rPr lang="en-US" dirty="0"/>
              <a:t> Tasks. Additionally, I believe that my SDG presentation was not as good as it could have been.</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next block</a:t>
            </a:r>
            <a:endParaRPr sz="1400" b="1" dirty="0"/>
          </a:p>
          <a:p>
            <a:pPr marL="0" indent="0" algn="just">
              <a:spcBef>
                <a:spcPts val="800"/>
              </a:spcBef>
              <a:spcAft>
                <a:spcPts val="800"/>
              </a:spcAft>
              <a:buNone/>
            </a:pPr>
            <a:r>
              <a:rPr lang="en-US" dirty="0"/>
              <a:t>	My objective for the next block is to improve my time management and consistency so that I don't have as many instances of falling behind on my coursework as I did this block. Rather than becoming bogged down in the small tasks, I want to devote more time to the larger ones. Above all, I will make time for myself to unwind and attempt to strike a balance between my personal needs and my academic obligations.​</a:t>
            </a:r>
            <a:endParaRPr dirty="0"/>
          </a:p>
        </p:txBody>
      </p:sp>
      <p:sp>
        <p:nvSpPr>
          <p:cNvPr id="518" name="Google Shape;518;p54"/>
          <p:cNvSpPr txBox="1"/>
          <p:nvPr/>
        </p:nvSpPr>
        <p:spPr>
          <a:xfrm>
            <a:off x="7918704" y="6767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7.8</a:t>
            </a:r>
            <a:endParaRPr sz="3600" b="1" dirty="0">
              <a:solidFill>
                <a:srgbClr val="434343"/>
              </a:solidFill>
              <a:latin typeface="Roboto"/>
              <a:ea typeface="Roboto"/>
              <a:cs typeface="Roboto"/>
              <a:sym typeface="Roboto"/>
            </a:endParaRPr>
          </a:p>
        </p:txBody>
      </p:sp>
      <p:sp>
        <p:nvSpPr>
          <p:cNvPr id="5" name="Google Shape;508;p53">
            <a:extLst>
              <a:ext uri="{FF2B5EF4-FFF2-40B4-BE49-F238E27FC236}">
                <a16:creationId xmlns:a16="http://schemas.microsoft.com/office/drawing/2014/main" id="{EAC66E3E-7997-3FB2-868E-2DAC206B613B}"/>
              </a:ext>
            </a:extLst>
          </p:cNvPr>
          <p:cNvSpPr txBox="1">
            <a:spLocks/>
          </p:cNvSpPr>
          <p:nvPr/>
        </p:nvSpPr>
        <p:spPr>
          <a:xfrm>
            <a:off x="-91848" y="96951"/>
            <a:ext cx="8515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Light"/>
              <a:buNone/>
              <a:defRPr sz="4800" b="0" i="0" u="none" strike="noStrike" cap="none">
                <a:solidFill>
                  <a:schemeClr val="lt1"/>
                </a:solidFill>
                <a:latin typeface="Roboto Light"/>
                <a:ea typeface="Roboto Light"/>
                <a:cs typeface="Roboto Light"/>
                <a:sym typeface="Roboto Light"/>
              </a:defRPr>
            </a:lvl1pPr>
            <a:lvl2pPr marR="0" lvl="1"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2pPr>
            <a:lvl3pPr marR="0" lvl="2"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3pPr>
            <a:lvl4pPr marR="0" lvl="3"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4pPr>
            <a:lvl5pPr marR="0" lvl="4"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5pPr>
            <a:lvl6pPr marR="0" lvl="5"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6pPr>
            <a:lvl7pPr marR="0" lvl="6"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7pPr>
            <a:lvl8pPr marR="0" lvl="7"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8pPr>
            <a:lvl9pPr marR="0" lvl="8"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9pPr>
          </a:lstStyle>
          <a:p>
            <a:endParaRPr lang="en"/>
          </a:p>
        </p:txBody>
      </p:sp>
      <p:sp>
        <p:nvSpPr>
          <p:cNvPr id="7" name="Google Shape;508;p53">
            <a:extLst>
              <a:ext uri="{FF2B5EF4-FFF2-40B4-BE49-F238E27FC236}">
                <a16:creationId xmlns:a16="http://schemas.microsoft.com/office/drawing/2014/main" id="{6ADF2B66-4C53-E1C0-7D9C-21EFEAFCBDB5}"/>
              </a:ext>
            </a:extLst>
          </p:cNvPr>
          <p:cNvSpPr txBox="1">
            <a:spLocks noGrp="1"/>
          </p:cNvSpPr>
          <p:nvPr>
            <p:ph type="title" idx="4"/>
          </p:nvPr>
        </p:nvSpPr>
        <p:spPr>
          <a:xfrm>
            <a:off x="-89467" y="49326"/>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What goal(s) did you set for this week?</a:t>
            </a:r>
          </a:p>
          <a:p>
            <a:pPr marL="640080" lvl="1" indent="-154940">
              <a:spcBef>
                <a:spcPts val="0"/>
              </a:spcBef>
              <a:buChar char="●"/>
            </a:pPr>
            <a:r>
              <a:rPr lang="en" dirty="0">
                <a:solidFill>
                  <a:srgbClr val="000000"/>
                </a:solidFill>
                <a:highlight>
                  <a:srgbClr val="FFFF00"/>
                </a:highlight>
              </a:rPr>
              <a:t>Complete the assignments on time</a:t>
            </a:r>
          </a:p>
          <a:p>
            <a:pPr marL="640080" lvl="1" indent="-154940">
              <a:spcBef>
                <a:spcPts val="0"/>
              </a:spcBef>
              <a:buChar char="●"/>
            </a:pPr>
            <a:r>
              <a:rPr lang="en" dirty="0">
                <a:solidFill>
                  <a:srgbClr val="000000"/>
                </a:solidFill>
                <a:highlight>
                  <a:srgbClr val="FFFF00"/>
                </a:highlight>
              </a:rPr>
              <a:t>Set up my computer workspace for programming</a:t>
            </a:r>
          </a:p>
          <a:p>
            <a:pPr marL="640080" lvl="1" indent="-154940">
              <a:spcBef>
                <a:spcPts val="0"/>
              </a:spcBef>
              <a:buChar char="●"/>
            </a:pPr>
            <a:r>
              <a:rPr lang="en" dirty="0">
                <a:solidFill>
                  <a:srgbClr val="000000"/>
                </a:solidFill>
                <a:highlight>
                  <a:srgbClr val="FFFF00"/>
                </a:highlight>
              </a:rPr>
              <a:t>Read the creative brief</a:t>
            </a:r>
          </a:p>
          <a:p>
            <a:pPr marL="640080" lvl="1" indent="-154940">
              <a:spcBef>
                <a:spcPts val="0"/>
              </a:spcBef>
              <a:buChar char="●"/>
            </a:pPr>
            <a:r>
              <a:rPr lang="en" dirty="0">
                <a:solidFill>
                  <a:srgbClr val="000000"/>
                </a:solidFill>
                <a:highlight>
                  <a:srgbClr val="FFFF00"/>
                </a:highlight>
              </a:rPr>
              <a:t>Start le</a:t>
            </a:r>
            <a:r>
              <a:rPr lang="en-GB" dirty="0" err="1">
                <a:solidFill>
                  <a:srgbClr val="000000"/>
                </a:solidFill>
                <a:highlight>
                  <a:srgbClr val="FFFF00"/>
                </a:highlight>
              </a:rPr>
              <a:t>ar</a:t>
            </a:r>
            <a:r>
              <a:rPr lang="en" dirty="0" err="1">
                <a:solidFill>
                  <a:srgbClr val="000000"/>
                </a:solidFill>
                <a:highlight>
                  <a:srgbClr val="FFFF00"/>
                </a:highlight>
              </a:rPr>
              <a:t>ning</a:t>
            </a:r>
            <a:r>
              <a:rPr lang="en" dirty="0">
                <a:solidFill>
                  <a:srgbClr val="000000"/>
                </a:solidFill>
                <a:highlight>
                  <a:srgbClr val="FFFF00"/>
                </a:highlight>
              </a:rPr>
              <a:t> Python</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have you actually been able to do? </a:t>
            </a:r>
          </a:p>
          <a:p>
            <a:pPr marL="640080" lvl="1" indent="-154940">
              <a:spcBef>
                <a:spcPts val="0"/>
              </a:spcBef>
              <a:buChar char="●"/>
            </a:pPr>
            <a:r>
              <a:rPr lang="en" dirty="0">
                <a:solidFill>
                  <a:srgbClr val="000000"/>
                </a:solidFill>
                <a:highlight>
                  <a:srgbClr val="FFFF00"/>
                </a:highlight>
              </a:rPr>
              <a:t>Most of the goals. However, I </a:t>
            </a:r>
            <a:r>
              <a:rPr lang="en-GB" dirty="0">
                <a:solidFill>
                  <a:srgbClr val="000000"/>
                </a:solidFill>
                <a:highlight>
                  <a:srgbClr val="FFFF00"/>
                </a:highlight>
              </a:rPr>
              <a:t>only completed some of</a:t>
            </a:r>
            <a:r>
              <a:rPr lang="en" dirty="0">
                <a:solidFill>
                  <a:srgbClr val="000000"/>
                </a:solidFill>
                <a:highlight>
                  <a:srgbClr val="FFFF00"/>
                </a:highlight>
              </a:rPr>
              <a:t> my assignments on time.</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Showcase the evidence of your progress (production artifacts, short descriptions-links-pictures animated gifs, etc.)</a:t>
            </a:r>
          </a:p>
          <a:p>
            <a:pPr marL="640080" lvl="1" indent="-154940">
              <a:spcBef>
                <a:spcPts val="0"/>
              </a:spcBef>
              <a:buChar char="●"/>
            </a:pPr>
            <a:r>
              <a:rPr lang="en-GB" dirty="0">
                <a:highlight>
                  <a:srgbClr val="FFFF00"/>
                </a:highlight>
                <a:hlinkClick r:id="rId3"/>
              </a:rPr>
              <a:t>https://github.com/BredaUniversityADSAI/2023-24a-fai1-adsai-dariavladutu236578/blob/main/Exercises/VladutuDaria_GitHubExercise</a:t>
            </a:r>
            <a:endParaRPr lang="en-GB" dirty="0">
              <a:highlight>
                <a:srgbClr val="FFFF00"/>
              </a:highlight>
            </a:endParaRPr>
          </a:p>
          <a:p>
            <a:pPr marL="640080" lvl="1" indent="-154940">
              <a:spcBef>
                <a:spcPts val="0"/>
              </a:spcBef>
              <a:buChar char="●"/>
            </a:pPr>
            <a:r>
              <a:rPr lang="en-GB" dirty="0">
                <a:highlight>
                  <a:srgbClr val="FFFF00"/>
                </a:highlight>
                <a:hlinkClick r:id="rId4"/>
              </a:rPr>
              <a:t>https://github.com/BredaUniversityADSAI/2023-24a-fai1-adsai-dariavladutu236578/blob/main/Introduction to Programming with Python/1. Variables.ipynb</a:t>
            </a:r>
            <a:endParaRPr lang="en-GB" dirty="0">
              <a:highlight>
                <a:srgbClr val="FFFF00"/>
              </a:highlight>
            </a:endParaRPr>
          </a:p>
          <a:p>
            <a:pPr marL="640080" lvl="1" indent="-154940">
              <a:spcBef>
                <a:spcPts val="0"/>
              </a:spcBef>
              <a:buChar char="●"/>
            </a:pPr>
            <a:r>
              <a:rPr lang="en-GB" dirty="0">
                <a:highlight>
                  <a:srgbClr val="FFFF00"/>
                </a:highlight>
                <a:hlinkClick r:id="rId5"/>
              </a:rPr>
              <a:t>https://github.com/BredaUniversityADSAI/2023-24a-fai1-adsai-dariavladutu236578/blob/main/Introduction to Programming with Python/2. Conditional execution.ipynb</a:t>
            </a:r>
            <a:endParaRPr lang="en-GB" dirty="0">
              <a:highlight>
                <a:srgbClr val="FFFF00"/>
              </a:highlight>
            </a:endParaRPr>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GB" dirty="0">
                <a:solidFill>
                  <a:srgbClr val="000000"/>
                </a:solidFill>
                <a:highlight>
                  <a:srgbClr val="FFFF00"/>
                </a:highlight>
              </a:rPr>
              <a:t>How did the week go? </a:t>
            </a:r>
          </a:p>
          <a:p>
            <a:pPr marL="640080" lvl="1" indent="-154940">
              <a:spcBef>
                <a:spcPts val="0"/>
              </a:spcBef>
              <a:buFont typeface="Roboto"/>
              <a:buChar char="●"/>
            </a:pPr>
            <a:r>
              <a:rPr lang="en-GB" dirty="0">
                <a:solidFill>
                  <a:srgbClr val="000000"/>
                </a:solidFill>
                <a:highlight>
                  <a:srgbClr val="FFFF00"/>
                </a:highlight>
              </a:rPr>
              <a:t>I went fine, but I was a bit overwhelmed.</a:t>
            </a:r>
          </a:p>
          <a:p>
            <a:pPr marL="182880" lvl="0" indent="-154940" algn="l" rtl="0">
              <a:spcBef>
                <a:spcPts val="0"/>
              </a:spcBef>
              <a:spcAft>
                <a:spcPts val="0"/>
              </a:spcAft>
              <a:buSzPts val="1000"/>
              <a:buChar char="●"/>
            </a:pPr>
            <a:r>
              <a:rPr lang="en-GB" dirty="0">
                <a:solidFill>
                  <a:srgbClr val="000000"/>
                </a:solidFill>
                <a:highlight>
                  <a:srgbClr val="FFFF00"/>
                </a:highlight>
              </a:rPr>
              <a:t>What went well? </a:t>
            </a:r>
          </a:p>
          <a:p>
            <a:pPr marL="640080" lvl="1" indent="-154940">
              <a:spcBef>
                <a:spcPts val="0"/>
              </a:spcBef>
              <a:buChar char="●"/>
            </a:pPr>
            <a:r>
              <a:rPr lang="en-GB" dirty="0">
                <a:solidFill>
                  <a:srgbClr val="000000"/>
                </a:solidFill>
                <a:highlight>
                  <a:srgbClr val="FFFF00"/>
                </a:highlight>
              </a:rPr>
              <a:t>I was able to complete most of the material from each day.</a:t>
            </a:r>
          </a:p>
          <a:p>
            <a:pPr marL="640080" lvl="1" indent="-154940">
              <a:spcBef>
                <a:spcPts val="0"/>
              </a:spcBef>
              <a:buChar char="●"/>
            </a:pPr>
            <a:r>
              <a:rPr lang="en-GB" dirty="0">
                <a:solidFill>
                  <a:srgbClr val="000000"/>
                </a:solidFill>
                <a:highlight>
                  <a:srgbClr val="FFFF00"/>
                </a:highlight>
              </a:rPr>
              <a:t>I managed to install the Python environment in order.</a:t>
            </a:r>
          </a:p>
          <a:p>
            <a:pPr marL="182880" lvl="0" indent="-154940" algn="l" rtl="0">
              <a:spcBef>
                <a:spcPts val="0"/>
              </a:spcBef>
              <a:spcAft>
                <a:spcPts val="0"/>
              </a:spcAft>
              <a:buSzPts val="1000"/>
              <a:buChar char="●"/>
            </a:pPr>
            <a:r>
              <a:rPr lang="en-GB" dirty="0">
                <a:solidFill>
                  <a:srgbClr val="000000"/>
                </a:solidFill>
                <a:highlight>
                  <a:srgbClr val="FFFF00"/>
                </a:highlight>
              </a:rPr>
              <a:t>What didn’t go so well? </a:t>
            </a:r>
          </a:p>
          <a:p>
            <a:pPr marL="640080" lvl="1" indent="-154940">
              <a:spcBef>
                <a:spcPts val="0"/>
              </a:spcBef>
              <a:buChar char="●"/>
            </a:pPr>
            <a:r>
              <a:rPr lang="en-GB" dirty="0">
                <a:solidFill>
                  <a:srgbClr val="000000"/>
                </a:solidFill>
                <a:highlight>
                  <a:srgbClr val="FFFF00"/>
                </a:highlight>
              </a:rPr>
              <a:t>I am still learning how to manage my time properly so I can keep up with the workload.</a:t>
            </a:r>
          </a:p>
          <a:p>
            <a:pPr marL="182880" lvl="0" indent="-154940" algn="l" rtl="0">
              <a:spcBef>
                <a:spcPts val="0"/>
              </a:spcBef>
              <a:spcAft>
                <a:spcPts val="0"/>
              </a:spcAft>
              <a:buSzPts val="1000"/>
              <a:buChar char="●"/>
            </a:pPr>
            <a:r>
              <a:rPr lang="en-GB" dirty="0">
                <a:solidFill>
                  <a:srgbClr val="000000"/>
                </a:solidFill>
                <a:highlight>
                  <a:srgbClr val="FFFF00"/>
                </a:highlight>
              </a:rPr>
              <a:t>What did you learn? </a:t>
            </a:r>
          </a:p>
          <a:p>
            <a:pPr marL="640080" lvl="1" indent="-154940">
              <a:spcBef>
                <a:spcPts val="0"/>
              </a:spcBef>
              <a:buFont typeface="Roboto"/>
              <a:buChar char="●"/>
            </a:pPr>
            <a:r>
              <a:rPr lang="en-GB" dirty="0">
                <a:solidFill>
                  <a:srgbClr val="000000"/>
                </a:solidFill>
                <a:highlight>
                  <a:srgbClr val="FFFF00"/>
                </a:highlight>
              </a:rPr>
              <a:t>Philosophy of AI, history of AI, some theory about Information Literacy and Public Speaking, some basics of programming (Variables and Conditionals), the role of data scientist</a:t>
            </a:r>
          </a:p>
          <a:p>
            <a:pPr marL="182880" lvl="0" indent="-154940" algn="l" rtl="0">
              <a:spcBef>
                <a:spcPts val="0"/>
              </a:spcBef>
              <a:spcAft>
                <a:spcPts val="0"/>
              </a:spcAft>
              <a:buSzPts val="1000"/>
              <a:buChar char="●"/>
            </a:pPr>
            <a:r>
              <a:rPr lang="en-GB" dirty="0">
                <a:solidFill>
                  <a:srgbClr val="000000"/>
                </a:solidFill>
                <a:highlight>
                  <a:srgbClr val="FFFF00"/>
                </a:highlight>
              </a:rPr>
              <a:t>What could be added as an Action point looking forward to next week?</a:t>
            </a:r>
          </a:p>
          <a:p>
            <a:pPr marL="640080" lvl="1" indent="-154940">
              <a:spcBef>
                <a:spcPts val="0"/>
              </a:spcBef>
              <a:buChar char="●"/>
            </a:pPr>
            <a:r>
              <a:rPr lang="en-GB" dirty="0">
                <a:solidFill>
                  <a:srgbClr val="000000"/>
                </a:solidFill>
                <a:highlight>
                  <a:srgbClr val="FFFF00"/>
                </a:highlight>
              </a:rPr>
              <a:t>Start working on the AI presentation and read what I didn’t finish of the AIMA</a:t>
            </a:r>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indent="0">
              <a:spcBef>
                <a:spcPts val="800"/>
              </a:spcBef>
              <a:spcAft>
                <a:spcPts val="800"/>
              </a:spcAft>
              <a:buNone/>
            </a:pPr>
            <a:r>
              <a:rPr lang="en"/>
              <a:t>Response</a:t>
            </a:r>
            <a:r>
              <a:rPr lang="en-US"/>
              <a:t> to Feedback</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What goal(s) did you set for this week?</a:t>
            </a:r>
          </a:p>
          <a:p>
            <a:pPr marL="640080" lvl="1" indent="-154940">
              <a:spcBef>
                <a:spcPts val="0"/>
              </a:spcBef>
              <a:buChar char="●"/>
            </a:pPr>
            <a:r>
              <a:rPr lang="en" dirty="0">
                <a:solidFill>
                  <a:srgbClr val="000000"/>
                </a:solidFill>
                <a:highlight>
                  <a:srgbClr val="FFFF00"/>
                </a:highlight>
              </a:rPr>
              <a:t>Complete all of the quizzes for </a:t>
            </a:r>
            <a:r>
              <a:rPr lang="en" dirty="0" err="1">
                <a:solidFill>
                  <a:srgbClr val="000000"/>
                </a:solidFill>
                <a:highlight>
                  <a:srgbClr val="FFFF00"/>
                </a:highlight>
              </a:rPr>
              <a:t>DataLab</a:t>
            </a:r>
            <a:r>
              <a:rPr lang="en" dirty="0">
                <a:solidFill>
                  <a:srgbClr val="000000"/>
                </a:solidFill>
                <a:highlight>
                  <a:srgbClr val="FFFF00"/>
                </a:highlight>
              </a:rPr>
              <a:t> days before the deadline</a:t>
            </a:r>
          </a:p>
          <a:p>
            <a:pPr marL="640080" lvl="1" indent="-154940">
              <a:spcBef>
                <a:spcPts val="0"/>
              </a:spcBef>
              <a:buChar char="●"/>
            </a:pPr>
            <a:r>
              <a:rPr lang="en" dirty="0">
                <a:solidFill>
                  <a:srgbClr val="000000"/>
                </a:solidFill>
                <a:highlight>
                  <a:srgbClr val="FFFF00"/>
                </a:highlight>
              </a:rPr>
              <a:t>Do a lot of Python exercises</a:t>
            </a:r>
          </a:p>
          <a:p>
            <a:pPr marL="640080" lvl="1" indent="-154940">
              <a:spcBef>
                <a:spcPts val="0"/>
              </a:spcBef>
              <a:buChar char="●"/>
            </a:pPr>
            <a:r>
              <a:rPr lang="en" dirty="0">
                <a:solidFill>
                  <a:srgbClr val="000000"/>
                </a:solidFill>
                <a:highlight>
                  <a:srgbClr val="FFFF00"/>
                </a:highlight>
              </a:rPr>
              <a:t>Catch up on missing work from the week beforehand</a:t>
            </a:r>
          </a:p>
          <a:p>
            <a:pPr marL="640080" lvl="1" indent="-154940">
              <a:spcBef>
                <a:spcPts val="0"/>
              </a:spcBef>
              <a:buChar char="●"/>
            </a:pPr>
            <a:r>
              <a:rPr lang="en" dirty="0">
                <a:solidFill>
                  <a:srgbClr val="000000"/>
                </a:solidFill>
                <a:highlight>
                  <a:srgbClr val="FFFF00"/>
                </a:highlight>
              </a:rPr>
              <a:t>Do the readings and the in-class tasks on </a:t>
            </a:r>
            <a:r>
              <a:rPr lang="en" dirty="0" err="1">
                <a:solidFill>
                  <a:srgbClr val="000000"/>
                </a:solidFill>
                <a:highlight>
                  <a:srgbClr val="FFFF00"/>
                </a:highlight>
              </a:rPr>
              <a:t>DataLab</a:t>
            </a:r>
            <a:r>
              <a:rPr lang="en" dirty="0">
                <a:solidFill>
                  <a:srgbClr val="000000"/>
                </a:solidFill>
                <a:highlight>
                  <a:srgbClr val="FFFF00"/>
                </a:highlight>
              </a:rPr>
              <a:t> days</a:t>
            </a:r>
          </a:p>
          <a:p>
            <a:pPr marL="640080" lvl="1" indent="-154940">
              <a:spcBef>
                <a:spcPts val="0"/>
              </a:spcBef>
              <a:buChar char="●"/>
            </a:pP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have you actually been able to do? </a:t>
            </a:r>
          </a:p>
          <a:p>
            <a:pPr marL="640080" lvl="1" indent="-154940">
              <a:spcBef>
                <a:spcPts val="0"/>
              </a:spcBef>
              <a:buChar char="●"/>
            </a:pPr>
            <a:r>
              <a:rPr lang="en" dirty="0">
                <a:solidFill>
                  <a:srgbClr val="000000"/>
                </a:solidFill>
                <a:highlight>
                  <a:srgbClr val="FFFF00"/>
                </a:highlight>
              </a:rPr>
              <a:t>I completed the quizzes faster than I was, however, I still only managed to complete only 1 in time before the </a:t>
            </a:r>
            <a:r>
              <a:rPr lang="en" dirty="0" err="1">
                <a:solidFill>
                  <a:srgbClr val="000000"/>
                </a:solidFill>
                <a:highlight>
                  <a:srgbClr val="FFFF00"/>
                </a:highlight>
              </a:rPr>
              <a:t>DataLab</a:t>
            </a:r>
            <a:endParaRPr lang="en" dirty="0">
              <a:solidFill>
                <a:srgbClr val="000000"/>
              </a:solidFill>
              <a:highlight>
                <a:srgbClr val="FFFF00"/>
              </a:highlight>
            </a:endParaRPr>
          </a:p>
          <a:p>
            <a:pPr marL="640080" lvl="1" indent="-154940">
              <a:spcBef>
                <a:spcPts val="0"/>
              </a:spcBef>
              <a:buChar char="●"/>
            </a:pPr>
            <a:r>
              <a:rPr lang="en" dirty="0">
                <a:solidFill>
                  <a:srgbClr val="000000"/>
                </a:solidFill>
                <a:highlight>
                  <a:srgbClr val="FFFF00"/>
                </a:highlight>
              </a:rPr>
              <a:t>I solved Python exercises and continued an extra-curricular course on Python (by </a:t>
            </a:r>
            <a:r>
              <a:rPr lang="en" dirty="0" err="1">
                <a:solidFill>
                  <a:srgbClr val="000000"/>
                </a:solidFill>
                <a:highlight>
                  <a:srgbClr val="FFFF00"/>
                </a:highlight>
              </a:rPr>
              <a:t>Codecademy</a:t>
            </a:r>
            <a:r>
              <a:rPr lang="en" dirty="0">
                <a:solidFill>
                  <a:srgbClr val="000000"/>
                </a:solidFill>
                <a:highlight>
                  <a:srgbClr val="FFFF00"/>
                </a:highlight>
              </a:rPr>
              <a:t>)</a:t>
            </a:r>
          </a:p>
          <a:p>
            <a:pPr marL="640080" lvl="1" indent="-154940">
              <a:spcBef>
                <a:spcPts val="0"/>
              </a:spcBef>
              <a:buChar char="●"/>
            </a:pPr>
            <a:r>
              <a:rPr lang="en" dirty="0">
                <a:solidFill>
                  <a:srgbClr val="000000"/>
                </a:solidFill>
                <a:highlight>
                  <a:srgbClr val="FFFF00"/>
                </a:highlight>
              </a:rPr>
              <a:t>I caught up on some work (some was left in favor of the prioritization of other tasks)</a:t>
            </a:r>
          </a:p>
          <a:p>
            <a:pPr marL="640080" lvl="1" indent="-154940">
              <a:spcBef>
                <a:spcPts val="0"/>
              </a:spcBef>
              <a:buChar char="●"/>
            </a:pPr>
            <a:r>
              <a:rPr lang="en" dirty="0">
                <a:solidFill>
                  <a:srgbClr val="000000"/>
                </a:solidFill>
                <a:highlight>
                  <a:srgbClr val="FFFF00"/>
                </a:highlight>
              </a:rPr>
              <a:t>I completed 95% of my readings </a:t>
            </a:r>
          </a:p>
          <a:p>
            <a:pPr marL="640080" lvl="1" indent="-154940">
              <a:spcBef>
                <a:spcPts val="0"/>
              </a:spcBef>
              <a:buChar char="●"/>
            </a:pPr>
            <a:r>
              <a:rPr lang="en" dirty="0">
                <a:solidFill>
                  <a:srgbClr val="000000"/>
                </a:solidFill>
                <a:highlight>
                  <a:srgbClr val="FFFF00"/>
                </a:highlight>
              </a:rPr>
              <a:t>I completed the </a:t>
            </a:r>
            <a:r>
              <a:rPr lang="en" dirty="0" err="1">
                <a:solidFill>
                  <a:srgbClr val="000000"/>
                </a:solidFill>
                <a:highlight>
                  <a:srgbClr val="FFFF00"/>
                </a:highlight>
              </a:rPr>
              <a:t>DataLab</a:t>
            </a:r>
            <a:r>
              <a:rPr lang="en" dirty="0">
                <a:solidFill>
                  <a:srgbClr val="000000"/>
                </a:solidFill>
                <a:highlight>
                  <a:srgbClr val="FFFF00"/>
                </a:highlight>
              </a:rPr>
              <a:t> tasks </a:t>
            </a:r>
          </a:p>
          <a:p>
            <a:pPr marL="640080" lvl="1" indent="-154940">
              <a:spcBef>
                <a:spcPts val="0"/>
              </a:spcBef>
              <a:buChar char="●"/>
            </a:pP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Showcase the evidence of your progress (production artifacts, short descriptions-links-pictures animated gifs, etc.)</a:t>
            </a:r>
          </a:p>
          <a:p>
            <a:pPr marL="640080" lvl="1" indent="-154940">
              <a:spcBef>
                <a:spcPts val="0"/>
              </a:spcBef>
              <a:buChar char="●"/>
            </a:pPr>
            <a:r>
              <a:rPr lang="en-GB" dirty="0">
                <a:highlight>
                  <a:srgbClr val="FFFF00"/>
                </a:highlight>
                <a:hlinkClick r:id="rId3"/>
              </a:rPr>
              <a:t>https://lucid.app/lucidspark/41edea95-0500-4d2a-81f9-e3d2a0b9c02c/edit?invitationId=inv_35e62adc-3e83-412b-abef-b3d29d153af6&amp;page=0_0</a:t>
            </a:r>
            <a:endParaRPr lang="en-GB" dirty="0">
              <a:highlight>
                <a:srgbClr val="FFFF00"/>
              </a:highlight>
            </a:endParaRPr>
          </a:p>
          <a:p>
            <a:pPr marL="640080" lvl="1" indent="-154940">
              <a:spcBef>
                <a:spcPts val="0"/>
              </a:spcBef>
              <a:buChar char="●"/>
            </a:pPr>
            <a:r>
              <a:rPr lang="en-GB" dirty="0">
                <a:highlight>
                  <a:srgbClr val="FFFF00"/>
                </a:highlight>
                <a:hlinkClick r:id="rId4"/>
              </a:rPr>
              <a:t>https://app.fobi.io/ - /f/haJWhmI</a:t>
            </a:r>
            <a:endParaRPr dirty="0">
              <a:highlight>
                <a:srgbClr val="FFFF00"/>
              </a:highlight>
            </a:endParaRP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screenshot of a computer&#10;&#10;Description automatically generated">
            <a:extLst>
              <a:ext uri="{FF2B5EF4-FFF2-40B4-BE49-F238E27FC236}">
                <a16:creationId xmlns:a16="http://schemas.microsoft.com/office/drawing/2014/main" id="{DDAA71D0-9119-B627-8DF5-166D098F025F}"/>
              </a:ext>
            </a:extLst>
          </p:cNvPr>
          <p:cNvPicPr>
            <a:picLocks noChangeAspect="1"/>
          </p:cNvPicPr>
          <p:nvPr/>
        </p:nvPicPr>
        <p:blipFill>
          <a:blip r:embed="rId5"/>
          <a:stretch>
            <a:fillRect/>
          </a:stretch>
        </p:blipFill>
        <p:spPr>
          <a:xfrm>
            <a:off x="5177510" y="621822"/>
            <a:ext cx="3968136" cy="2331489"/>
          </a:xfrm>
          <a:prstGeom prst="rect">
            <a:avLst/>
          </a:prstGeom>
        </p:spPr>
      </p:pic>
      <p:pic>
        <p:nvPicPr>
          <p:cNvPr id="6" name="Picture 5" descr="A diagram of a flowchart&#10;&#10;Description automatically generated">
            <a:extLst>
              <a:ext uri="{FF2B5EF4-FFF2-40B4-BE49-F238E27FC236}">
                <a16:creationId xmlns:a16="http://schemas.microsoft.com/office/drawing/2014/main" id="{F4C2E5B6-9C7D-F21F-4EDB-9B5DC735CC9D}"/>
              </a:ext>
            </a:extLst>
          </p:cNvPr>
          <p:cNvPicPr>
            <a:picLocks noChangeAspect="1"/>
          </p:cNvPicPr>
          <p:nvPr/>
        </p:nvPicPr>
        <p:blipFill>
          <a:blip r:embed="rId6"/>
          <a:stretch>
            <a:fillRect/>
          </a:stretch>
        </p:blipFill>
        <p:spPr>
          <a:xfrm>
            <a:off x="4666627" y="2840288"/>
            <a:ext cx="4068501" cy="21248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274200" y="713185"/>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06" name="Google Shape;206;p24"/>
          <p:cNvSpPr txBox="1">
            <a:spLocks noGrp="1"/>
          </p:cNvSpPr>
          <p:nvPr>
            <p:ph type="body" idx="3"/>
          </p:nvPr>
        </p:nvSpPr>
        <p:spPr>
          <a:xfrm>
            <a:off x="274200" y="1127669"/>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solidFill>
                  <a:srgbClr val="000000"/>
                </a:solidFill>
                <a:highlight>
                  <a:srgbClr val="FFFF00"/>
                </a:highlight>
              </a:rPr>
              <a:t>How did the week go? </a:t>
            </a:r>
          </a:p>
          <a:p>
            <a:pPr marL="640080" lvl="1" indent="-154940">
              <a:spcBef>
                <a:spcPts val="0"/>
              </a:spcBef>
              <a:buChar char="●"/>
            </a:pPr>
            <a:r>
              <a:rPr lang="en" dirty="0">
                <a:solidFill>
                  <a:srgbClr val="000000"/>
                </a:solidFill>
                <a:highlight>
                  <a:srgbClr val="FFFF00"/>
                </a:highlight>
              </a:rPr>
              <a:t>The week went well, especially from an emotional standpoint because what we started studying this week made me excited and motivated for the future. Although I was quite tired, I pushed through and am continuously searching for motivation.</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went well? </a:t>
            </a:r>
          </a:p>
          <a:p>
            <a:pPr marL="640080" lvl="1" indent="-154940">
              <a:spcBef>
                <a:spcPts val="0"/>
              </a:spcBef>
              <a:buChar char="●"/>
            </a:pPr>
            <a:r>
              <a:rPr lang="en" dirty="0">
                <a:solidFill>
                  <a:srgbClr val="000000"/>
                </a:solidFill>
                <a:highlight>
                  <a:srgbClr val="FFFF00"/>
                </a:highlight>
              </a:rPr>
              <a:t>Because my friends are visiting me, I got a boost of motivation and energy and I am trying to focus all of my energy on school as well as on my physical and emotional well-being. This makes me hopeful for the future.</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didn’t go so well? </a:t>
            </a:r>
          </a:p>
          <a:p>
            <a:pPr marL="640080" lvl="1" indent="-154940">
              <a:spcBef>
                <a:spcPts val="0"/>
              </a:spcBef>
              <a:buChar char="●"/>
            </a:pPr>
            <a:r>
              <a:rPr lang="en" dirty="0">
                <a:solidFill>
                  <a:srgbClr val="000000"/>
                </a:solidFill>
                <a:highlight>
                  <a:srgbClr val="FFFF00"/>
                </a:highlight>
              </a:rPr>
              <a:t>I am still struggling sometimes to be focused on my tasks, but I am on my way to improv</a:t>
            </a:r>
            <a:r>
              <a:rPr lang="en-GB" dirty="0" err="1">
                <a:solidFill>
                  <a:srgbClr val="000000"/>
                </a:solidFill>
                <a:highlight>
                  <a:srgbClr val="FFFF00"/>
                </a:highlight>
              </a:rPr>
              <a:t>ing</a:t>
            </a:r>
            <a:r>
              <a:rPr lang="en" dirty="0">
                <a:solidFill>
                  <a:srgbClr val="000000"/>
                </a:solidFill>
                <a:highlight>
                  <a:srgbClr val="FFFF00"/>
                </a:highlight>
              </a:rPr>
              <a:t> myself </a:t>
            </a:r>
            <a:r>
              <a:rPr lang="en-GB" dirty="0">
                <a:solidFill>
                  <a:srgbClr val="000000"/>
                </a:solidFill>
                <a:highlight>
                  <a:srgbClr val="FFFF00"/>
                </a:highlight>
              </a:rPr>
              <a:t>in</a:t>
            </a:r>
            <a:r>
              <a:rPr lang="en" dirty="0">
                <a:solidFill>
                  <a:srgbClr val="000000"/>
                </a:solidFill>
                <a:highlight>
                  <a:srgbClr val="FFFF00"/>
                </a:highlight>
              </a:rPr>
              <a:t> this aspect.</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did you learn? </a:t>
            </a:r>
          </a:p>
          <a:p>
            <a:pPr marL="640080" lvl="1" indent="-154940">
              <a:spcBef>
                <a:spcPts val="0"/>
              </a:spcBef>
              <a:buChar char="●"/>
            </a:pPr>
            <a:r>
              <a:rPr lang="en-US" dirty="0">
                <a:solidFill>
                  <a:srgbClr val="000000"/>
                </a:solidFill>
                <a:highlight>
                  <a:srgbClr val="FFFF00"/>
                </a:highlight>
              </a:rPr>
              <a:t>I learned about various AI models, the Turing Test, programming concepts and the basics of AI taxonomy.</a:t>
            </a:r>
            <a:endParaRPr dirty="0">
              <a:solidFill>
                <a:srgbClr val="000000"/>
              </a:solidFill>
              <a:highlight>
                <a:srgbClr val="FFFF00"/>
              </a:highlight>
            </a:endParaRPr>
          </a:p>
          <a:p>
            <a:pPr marL="182880" lvl="0" indent="-154940" algn="l" rtl="0">
              <a:spcBef>
                <a:spcPts val="0"/>
              </a:spcBef>
              <a:spcAft>
                <a:spcPts val="0"/>
              </a:spcAft>
              <a:buSzPts val="1000"/>
              <a:buChar char="●"/>
            </a:pPr>
            <a:r>
              <a:rPr lang="en" dirty="0">
                <a:solidFill>
                  <a:srgbClr val="000000"/>
                </a:solidFill>
                <a:highlight>
                  <a:srgbClr val="FFFF00"/>
                </a:highlight>
              </a:rPr>
              <a:t>What could be added as an Action point looking forward to next week?</a:t>
            </a:r>
          </a:p>
          <a:p>
            <a:pPr marL="640080" lvl="1" indent="-154940">
              <a:spcBef>
                <a:spcPts val="0"/>
              </a:spcBef>
              <a:buChar char="●"/>
            </a:pPr>
            <a:r>
              <a:rPr lang="en" dirty="0">
                <a:solidFill>
                  <a:srgbClr val="000000"/>
                </a:solidFill>
                <a:highlight>
                  <a:srgbClr val="FFFF00"/>
                </a:highlight>
              </a:rPr>
              <a:t>Research into the topic of AI in Science Fiction a</a:t>
            </a:r>
            <a:r>
              <a:rPr lang="en-GB" dirty="0" err="1">
                <a:solidFill>
                  <a:srgbClr val="000000"/>
                </a:solidFill>
                <a:highlight>
                  <a:srgbClr val="FFFF00"/>
                </a:highlight>
              </a:rPr>
              <a:t>nd</a:t>
            </a:r>
            <a:r>
              <a:rPr lang="en" dirty="0">
                <a:solidFill>
                  <a:srgbClr val="000000"/>
                </a:solidFill>
                <a:highlight>
                  <a:srgbClr val="FFFF00"/>
                </a:highlight>
              </a:rPr>
              <a:t> start working on the presentation design itself.</a:t>
            </a:r>
            <a:endParaRPr dirty="0">
              <a:solidFill>
                <a:srgbClr val="000000"/>
              </a:solidFill>
              <a:highlight>
                <a:srgbClr val="FFFF00"/>
              </a:highlight>
            </a:endParaRPr>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542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4" y="1152697"/>
            <a:ext cx="8625459"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Irene van </a:t>
            </a:r>
            <a:r>
              <a:rPr lang="en" b="1" dirty="0" err="1"/>
              <a:t>Blerck</a:t>
            </a:r>
            <a:r>
              <a:rPr lang="en" b="1" dirty="0"/>
              <a:t>: Try to slit up the tasks in the Work log into smaller tasks and update the time formats in there. Fill in Learning log</a:t>
            </a:r>
            <a:endParaRPr dirty="0"/>
          </a:p>
          <a:p>
            <a:pPr marL="0" lvl="0" indent="0" algn="l" rtl="0">
              <a:spcBef>
                <a:spcPts val="800"/>
              </a:spcBef>
              <a:spcAft>
                <a:spcPts val="800"/>
              </a:spcAft>
              <a:buNone/>
            </a:pPr>
            <a:r>
              <a:rPr lang="en" dirty="0"/>
              <a:t>Response</a:t>
            </a:r>
          </a:p>
          <a:p>
            <a:pPr marL="0" lvl="0" indent="0" algn="l" rtl="0">
              <a:spcBef>
                <a:spcPts val="800"/>
              </a:spcBef>
              <a:spcAft>
                <a:spcPts val="800"/>
              </a:spcAft>
              <a:buNone/>
            </a:pPr>
            <a:r>
              <a:rPr lang="en" dirty="0"/>
              <a:t>I started filling </a:t>
            </a:r>
            <a:r>
              <a:rPr lang="en-GB" dirty="0"/>
              <a:t>in </a:t>
            </a:r>
            <a:r>
              <a:rPr lang="en" dirty="0"/>
              <a:t>what was missing from the learning log and split my main tasks into smaller, more manageable tasks, as well as prioritizing these split up tasks in order to maximize my efficiency and make sure I have the deliverables required by the end of the block.</a:t>
            </a:r>
            <a:endParaRPr dirty="0"/>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3/3</a:t>
            </a:r>
            <a:endParaRPr dirty="0"/>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1" ma:contentTypeDescription="Create a new document." ma:contentTypeScope="" ma:versionID="713ce497b2b4d71f6b5d130b802d4e8d">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b65c5356acc1011e5a91a9ea20701c21"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67B86F-F5BB-4BE6-9A37-0E19E53CB68B}">
  <ds:schemaRefs>
    <ds:schemaRef ds:uri="35914ba8-9e4a-4224-9594-5062124be8f1"/>
    <ds:schemaRef ds:uri="http://schemas.microsoft.com/office/2006/metadata/properties"/>
    <ds:schemaRef ds:uri="http://schemas.microsoft.com/office/2006/documentManagement/types"/>
    <ds:schemaRef ds:uri="cafc3e4c-b146-46b8-8a52-78ced9164e87"/>
    <ds:schemaRef ds:uri="http://schemas.microsoft.com/office/infopath/2007/PartnerControls"/>
    <ds:schemaRef ds:uri="http://www.w3.org/XML/1998/namespace"/>
    <ds:schemaRef ds:uri="http://purl.org/dc/dcmitype/"/>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3.xml><?xml version="1.0" encoding="utf-8"?>
<ds:datastoreItem xmlns:ds="http://schemas.openxmlformats.org/officeDocument/2006/customXml" ds:itemID="{17BA5C64-804F-4829-8B9C-7CA5F76AA867}">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10576</TotalTime>
  <Words>6484</Words>
  <Application>Microsoft Macintosh PowerPoint</Application>
  <PresentationFormat>On-screen Show (16:9)</PresentationFormat>
  <Paragraphs>503</Paragraphs>
  <Slides>48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Roboto Light</vt:lpstr>
      <vt:lpstr>Roboto</vt:lpstr>
      <vt:lpstr>Helvetica Neue</vt:lpstr>
      <vt:lpstr>Wingdings</vt:lpstr>
      <vt:lpstr>Roboto Thin</vt:lpstr>
      <vt:lpstr>Segoe UI</vt:lpstr>
      <vt:lpstr>Proxima Nova</vt:lpstr>
      <vt:lpstr>BUAS Gameday</vt:lpstr>
      <vt:lpstr>«Vlăduțu Daria-Elena» «236578» «FAI1.P1.-01_2023»</vt:lpstr>
      <vt:lpstr>How To Use This Template</vt:lpstr>
      <vt:lpstr>Section A</vt:lpstr>
      <vt:lpstr>Section B</vt:lpstr>
      <vt:lpstr>Week 1 - Log</vt:lpstr>
      <vt:lpstr>Week 1 - Feedback</vt:lpstr>
      <vt:lpstr>Week 2 - Log</vt:lpstr>
      <vt:lpstr>Week 2 - Log</vt:lpstr>
      <vt:lpstr>Week 2 - Feedback</vt:lpstr>
      <vt:lpstr>Week 3 - Log</vt:lpstr>
      <vt:lpstr>Week 3 - Feedback</vt:lpstr>
      <vt:lpstr>Week 4 - Log</vt:lpstr>
      <vt:lpstr>Week 4 - Feedback</vt:lpstr>
      <vt:lpstr>Week 5 - Log</vt:lpstr>
      <vt:lpstr>Week 5 - Feedback</vt:lpstr>
      <vt:lpstr>Week 6 - Log</vt:lpstr>
      <vt:lpstr>Week 6 - Feedback</vt:lpstr>
      <vt:lpstr>Week 7 - Log</vt:lpstr>
      <vt:lpstr>Week 7 - Feedback</vt:lpstr>
      <vt:lpstr>Week 8 - Log</vt:lpstr>
      <vt:lpstr>Week 8 - Feedback</vt:lpstr>
      <vt:lpstr>Section C</vt:lpstr>
      <vt:lpstr>ILO 1</vt:lpstr>
      <vt:lpstr>ILO 1</vt:lpstr>
      <vt:lpstr>ILO 2</vt:lpstr>
      <vt:lpstr>ILO 2</vt:lpstr>
      <vt:lpstr>ILO 3</vt:lpstr>
      <vt:lpstr>ILO 3</vt:lpstr>
      <vt:lpstr>ILO 4</vt:lpstr>
      <vt:lpstr>ILO 4</vt:lpstr>
      <vt:lpstr>ILO 4</vt:lpstr>
      <vt:lpstr>ILO 5</vt:lpstr>
      <vt:lpstr>ILO 5</vt:lpstr>
      <vt:lpstr>Changes made regarding the second opportunity</vt:lpstr>
      <vt:lpstr>Changes made regarding the second opportunity</vt:lpstr>
      <vt:lpstr>RETAKE</vt:lpstr>
      <vt:lpstr>Changes made regarding the second opportunity</vt:lpstr>
      <vt:lpstr>RETAKE</vt:lpstr>
      <vt:lpstr>Changes made regarding the second opportunity</vt:lpstr>
      <vt:lpstr>RETAKE</vt:lpstr>
      <vt:lpstr>Changes made regarding the second opportunity</vt:lpstr>
      <vt:lpstr>Changes made regarding the second opportunity</vt:lpstr>
      <vt:lpstr>RETAKE</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lastModifiedBy>Daria Elena</cp:lastModifiedBy>
  <cp:revision>37</cp:revision>
  <dcterms:modified xsi:type="dcterms:W3CDTF">2024-05-29T15:27:34Z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